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63" r:id="rId4"/>
    <p:sldMasterId id="2147483796" r:id="rId5"/>
    <p:sldMasterId id="2147483820" r:id="rId6"/>
  </p:sldMasterIdLst>
  <p:notesMasterIdLst>
    <p:notesMasterId r:id="rId58"/>
  </p:notesMasterIdLst>
  <p:handoutMasterIdLst>
    <p:handoutMasterId r:id="rId59"/>
  </p:handoutMasterIdLst>
  <p:sldIdLst>
    <p:sldId id="683" r:id="rId7"/>
    <p:sldId id="5150" r:id="rId8"/>
    <p:sldId id="732" r:id="rId9"/>
    <p:sldId id="756" r:id="rId10"/>
    <p:sldId id="5088" r:id="rId11"/>
    <p:sldId id="5126" r:id="rId12"/>
    <p:sldId id="5142" r:id="rId13"/>
    <p:sldId id="5154" r:id="rId14"/>
    <p:sldId id="5127" r:id="rId15"/>
    <p:sldId id="755" r:id="rId16"/>
    <p:sldId id="752" r:id="rId17"/>
    <p:sldId id="736" r:id="rId18"/>
    <p:sldId id="758" r:id="rId19"/>
    <p:sldId id="737" r:id="rId20"/>
    <p:sldId id="740" r:id="rId21"/>
    <p:sldId id="747" r:id="rId22"/>
    <p:sldId id="749" r:id="rId23"/>
    <p:sldId id="5133" r:id="rId24"/>
    <p:sldId id="5121" r:id="rId25"/>
    <p:sldId id="5122" r:id="rId26"/>
    <p:sldId id="5071" r:id="rId27"/>
    <p:sldId id="5147" r:id="rId28"/>
    <p:sldId id="5143" r:id="rId29"/>
    <p:sldId id="5137" r:id="rId30"/>
    <p:sldId id="5136" r:id="rId31"/>
    <p:sldId id="5129" r:id="rId32"/>
    <p:sldId id="5131" r:id="rId33"/>
    <p:sldId id="267" r:id="rId34"/>
    <p:sldId id="5132" r:id="rId35"/>
    <p:sldId id="5138" r:id="rId36"/>
    <p:sldId id="5119" r:id="rId37"/>
    <p:sldId id="5128" r:id="rId38"/>
    <p:sldId id="5139" r:id="rId39"/>
    <p:sldId id="383" r:id="rId40"/>
    <p:sldId id="5144" r:id="rId41"/>
    <p:sldId id="5146" r:id="rId42"/>
    <p:sldId id="386" r:id="rId43"/>
    <p:sldId id="419" r:id="rId44"/>
    <p:sldId id="5151" r:id="rId45"/>
    <p:sldId id="402" r:id="rId46"/>
    <p:sldId id="330" r:id="rId47"/>
    <p:sldId id="329" r:id="rId48"/>
    <p:sldId id="391" r:id="rId49"/>
    <p:sldId id="5089" r:id="rId50"/>
    <p:sldId id="318" r:id="rId51"/>
    <p:sldId id="5153" r:id="rId52"/>
    <p:sldId id="5124" r:id="rId53"/>
    <p:sldId id="5141" r:id="rId54"/>
    <p:sldId id="5087" r:id="rId55"/>
    <p:sldId id="5140" r:id="rId56"/>
    <p:sldId id="5149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BEAF4F58-CFFD-4240-AD80-3401B6772E0D}">
          <p14:sldIdLst>
            <p14:sldId id="683"/>
            <p14:sldId id="5150"/>
            <p14:sldId id="732"/>
            <p14:sldId id="756"/>
            <p14:sldId id="5088"/>
            <p14:sldId id="5126"/>
          </p14:sldIdLst>
        </p14:section>
        <p14:section name="classifiers" id="{8DADF6C0-47B5-4C4B-9E9A-3F8829A7A95E}">
          <p14:sldIdLst>
            <p14:sldId id="5142"/>
            <p14:sldId id="5154"/>
            <p14:sldId id="5127"/>
            <p14:sldId id="755"/>
            <p14:sldId id="752"/>
            <p14:sldId id="736"/>
            <p14:sldId id="758"/>
            <p14:sldId id="737"/>
            <p14:sldId id="740"/>
            <p14:sldId id="747"/>
            <p14:sldId id="749"/>
            <p14:sldId id="5133"/>
            <p14:sldId id="5121"/>
            <p14:sldId id="5122"/>
          </p14:sldIdLst>
        </p14:section>
        <p14:section name="PDF malware" id="{7FD76F3F-A71B-40D4-B180-74CAF87BE70A}">
          <p14:sldIdLst>
            <p14:sldId id="5071"/>
            <p14:sldId id="5147"/>
            <p14:sldId id="5143"/>
            <p14:sldId id="5137"/>
            <p14:sldId id="5136"/>
            <p14:sldId id="5129"/>
            <p14:sldId id="5131"/>
            <p14:sldId id="267"/>
            <p14:sldId id="5132"/>
            <p14:sldId id="5138"/>
            <p14:sldId id="5119"/>
            <p14:sldId id="5128"/>
          </p14:sldIdLst>
        </p14:section>
        <p14:section name="tensors" id="{CE70CE9D-CE82-4FB9-BC9E-0B09C64C633C}">
          <p14:sldIdLst>
            <p14:sldId id="5139"/>
            <p14:sldId id="383"/>
            <p14:sldId id="5144"/>
            <p14:sldId id="5146"/>
            <p14:sldId id="386"/>
            <p14:sldId id="419"/>
            <p14:sldId id="5151"/>
            <p14:sldId id="402"/>
            <p14:sldId id="330"/>
            <p14:sldId id="329"/>
            <p14:sldId id="391"/>
            <p14:sldId id="5089"/>
            <p14:sldId id="318"/>
          </p14:sldIdLst>
        </p14:section>
        <p14:section name="new stuff" id="{CEB9CFB7-4336-462C-8D63-0F12DE6ED2D1}">
          <p14:sldIdLst>
            <p14:sldId id="5153"/>
            <p14:sldId id="5124"/>
            <p14:sldId id="5141"/>
          </p14:sldIdLst>
        </p14:section>
        <p14:section name="wrapup" id="{E059C5E9-08CD-499D-9A7C-812D92424C3B}">
          <p14:sldIdLst>
            <p14:sldId id="5087"/>
            <p14:sldId id="5140"/>
            <p14:sldId id="514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D6EC"/>
    <a:srgbClr val="F7A81B"/>
    <a:srgbClr val="00A6B7"/>
    <a:srgbClr val="0F5257"/>
    <a:srgbClr val="D7E35A"/>
    <a:srgbClr val="88A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86618" autoAdjust="0"/>
  </p:normalViewPr>
  <p:slideViewPr>
    <p:cSldViewPr snapToGrid="0">
      <p:cViewPr varScale="1">
        <p:scale>
          <a:sx n="54" d="100"/>
          <a:sy n="54" d="100"/>
        </p:scale>
        <p:origin x="1421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-25536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27CA6-12BA-4E25-8D0C-D0BF47BEA95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36C39-415E-47A8-98C8-62E2BB296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55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A80A5-7BB0-734F-8C27-B1DC0FB7F82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511DD-DAB9-1647-97C7-AACDE6029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for the kind introduction!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8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Malware often belongs to several categories</a:t>
            </a:r>
          </a:p>
          <a:p>
            <a:r>
              <a:rPr lang="en-US" dirty="0"/>
              <a:t>Vulnerability that is exploited, if any!</a:t>
            </a:r>
          </a:p>
          <a:p>
            <a:r>
              <a:rPr lang="en-US" dirty="0"/>
              <a:t>Custom packers abound</a:t>
            </a:r>
          </a:p>
          <a:p>
            <a:r>
              <a:rPr lang="en-US" dirty="0"/>
              <a:t>This info belongs in any malware repository!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55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have been labeled data sets, but are too small, too old, or lack info we 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65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mine </a:t>
            </a:r>
            <a:r>
              <a:rPr lang="en-US" dirty="0" err="1"/>
              <a:t>VirusTotal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17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VT is an ensemble of many (50-100) commercial malware detectors, and it gives aggregate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4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parsing of VT reports is automated, with </a:t>
            </a:r>
            <a:r>
              <a:rPr lang="en-US" dirty="0" err="1"/>
              <a:t>ClarAVy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75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VirusSHare</a:t>
            </a:r>
            <a:r>
              <a:rPr lang="en-US" dirty="0"/>
              <a:t> is a LARGE set of malware specimens, readily available, but not much with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92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ClarAVy</a:t>
            </a:r>
            <a:r>
              <a:rPr lang="en-US" dirty="0"/>
              <a:t> is freely available, along with MalDICT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18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Recent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64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We’re building more research data sets!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659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Yes, hard to see, but in just a few hours people uploaded malicious documents for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31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BF3E4-A758-741E-119C-F9D09E9D7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016923-4523-8D53-C5BF-5583FCEA02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2AF2FA-07B6-CFA2-24DD-278245F77B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for the kind introduction!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39909-2FF8-42C9-E956-D4F951ACEB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87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many of you know, PDF files have a certain structure.  Deviations from what is “norma;” may indicate malware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813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descendants per node – not just immediate children</a:t>
            </a:r>
          </a:p>
          <a:p>
            <a:endParaRPr lang="en-US" dirty="0"/>
          </a:p>
          <a:p>
            <a:r>
              <a:rPr lang="en-US" dirty="0"/>
              <a:t>Number of leaves and nodes tend to increase with the length of the document</a:t>
            </a:r>
          </a:p>
          <a:p>
            <a:endParaRPr lang="en-US" dirty="0"/>
          </a:p>
          <a:p>
            <a:r>
              <a:rPr lang="en-US" dirty="0"/>
              <a:t>See the paper, or our KDD workshop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925FD-5D10-CD48-9FDB-FF8CFFFF7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7808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088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We first build an archive of identifying latent software signatures via hierarchical factorization which includes estimation of the number of latent signals</a:t>
            </a:r>
            <a:r>
              <a:rPr lang="en-US" sz="1200" baseline="3000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[1]</a:t>
            </a:r>
            <a:r>
              <a:rPr lang="en-US" sz="120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D81B60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S1: </a:t>
            </a:r>
            <a:r>
              <a:rPr lang="en-US" sz="120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Extract observational features from labeled malware.</a:t>
            </a:r>
            <a:endParaRPr lang="en-US" sz="1200" b="1" dirty="0">
              <a:latin typeface="Arial" panose="020B0604020202020204" pitchFamily="34" charset="0"/>
              <a:ea typeface="Source Sans Pro" panose="020B0503030403020204" pitchFamily="34" charset="0"/>
              <a:cs typeface="Times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D81B60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S2: </a:t>
            </a:r>
            <a:r>
              <a:rPr lang="en-US" sz="120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Non-negative factorization of the observational data </a:t>
            </a:r>
            <a:r>
              <a:rPr lang="en-US" sz="1200" b="1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X </a:t>
            </a:r>
            <a:r>
              <a:rPr lang="en-US" sz="120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which gives us a factor matrix </a:t>
            </a:r>
            <a:r>
              <a:rPr lang="en-US" sz="1200" b="1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W </a:t>
            </a:r>
            <a:r>
              <a:rPr lang="en-US" sz="120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(</a:t>
            </a:r>
            <a:r>
              <a:rPr lang="en-US" sz="1200" i="1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k</a:t>
            </a:r>
            <a:r>
              <a:rPr lang="en-US" sz="120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 columns are the latent signatures) and </a:t>
            </a:r>
            <a:r>
              <a:rPr lang="en-US" sz="1200" b="1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H </a:t>
            </a:r>
            <a:r>
              <a:rPr lang="en-US" sz="120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(rows are the magnitudes of each of the </a:t>
            </a:r>
            <a:r>
              <a:rPr lang="en-US" sz="1200" i="1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k</a:t>
            </a:r>
            <a:r>
              <a:rPr lang="en-US" sz="120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 signatures).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D81B60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S3: </a:t>
            </a:r>
            <a:r>
              <a:rPr lang="en-US" sz="120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Apply a custom clustering which assigns each of the samples to one of the </a:t>
            </a:r>
            <a:r>
              <a:rPr lang="en-US" sz="1200" i="1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k</a:t>
            </a:r>
            <a:r>
              <a:rPr lang="en-US" sz="120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 signature-clusters.</a:t>
            </a:r>
            <a:endParaRPr lang="en-US" sz="1200" b="1" dirty="0">
              <a:latin typeface="Arial" panose="020B0604020202020204" pitchFamily="34" charset="0"/>
              <a:ea typeface="Source Sans Pro" panose="020B0503030403020204" pitchFamily="34" charset="0"/>
              <a:cs typeface="Times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D81B60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S4:</a:t>
            </a:r>
            <a:r>
              <a:rPr lang="en-US" sz="1200" dirty="0">
                <a:solidFill>
                  <a:srgbClr val="D81B60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 </a:t>
            </a:r>
            <a:r>
              <a:rPr lang="en-US" sz="120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When a uniform cluster is identified, i.e. a cluster which contains specimens from the same family, we add the annotated cluster centroid to our archive of signatures</a:t>
            </a:r>
            <a:r>
              <a:rPr lang="en-US" sz="1200" i="1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.</a:t>
            </a:r>
            <a:endParaRPr lang="en-US" sz="1200" dirty="0">
              <a:latin typeface="Arial" panose="020B0604020202020204" pitchFamily="34" charset="0"/>
              <a:ea typeface="Source Sans Pro" panose="020B0503030403020204" pitchFamily="34" charset="0"/>
              <a:cs typeface="Times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Otherwise, we continue with successive factorizations in a hierarchical manner to separate the mixed latent signatures.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FCFAE71-A250-4707-A92E-F20745E8E9F5}" type="datetime1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75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2E0A8-35AA-4CDD-FAB5-061D6E141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48E49C-2F3B-5F99-B7FA-667904328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B3058-3E33-8551-90CB-1E8007756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2E9F2-377E-B25D-1F13-9FB2154E10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137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22CF6-4422-6046-0F36-FB58C5D53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0341BE-FE09-4383-3BBF-2B255AAFEA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9C623F-EC70-F874-0452-1E6403018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2F15D-3558-CDA7-61DD-B19921B00F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749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10244-83DE-B3AF-C51A-66B316337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85CA5C-3A2A-EE68-98ED-7B823FC497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E8DE96-8846-D144-9557-AF67A44068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9EDA2-1DD1-519F-45FB-43EB808C89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744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C96D9-443D-0E0A-299D-4AF2678E9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89D98B-D5F2-F3EB-443F-2FCC0DCBFB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3ECFAA-8049-C203-DE79-A1A704C036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EB236-8A9B-E3E6-DE81-4EDEFCAA28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093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082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65714-C94A-9608-B6C4-62E7E5E15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E77E14-AC58-6DEC-1BF4-1CD75E2177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7E9C61-BB73-C54A-0069-5AFC789461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0C5DC-B798-021F-5DF1-254FF61C23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73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you’re invited to give a keynote address, you’re also being invited to take a longer-range view, backwards and forwards, on the work you (and your students) have 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702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C4C58-9127-5201-A4B8-612AB9BB0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FE7D2A-2B50-FE8B-02A0-5756EB4C85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C4940A-257F-128E-3BD5-7F3190DC60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735EE-656E-42EF-1D60-ECFDC086EB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50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Several areas of work, but we select three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22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32A5E-792C-82B6-4A42-9318A6A3F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C01A25-FB3A-EC65-E269-39DF7A44D4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0FE41F-323D-55D8-4B4B-D9B2DB332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Area the First – Datasets for Cyber</a:t>
            </a:r>
            <a:br>
              <a:rPr lang="en-US" dirty="0"/>
            </a:br>
            <a:r>
              <a:rPr lang="en-US" dirty="0"/>
              <a:t>IEEE Data pot would be a gold mine for MS thesis students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3676B-FFB6-7AD7-AC0D-A70439BF88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68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4D451-8795-FF2B-7284-EFEEA5332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206A0F-3BD9-EBF5-CC22-425CC512F4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FD274E-E733-8001-5372-BB00F3260E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Roughly one million new malware specimens are generated PER DAY</a:t>
            </a:r>
            <a:br>
              <a:rPr lang="en-US" dirty="0"/>
            </a:br>
            <a:r>
              <a:rPr lang="en-US" dirty="0"/>
              <a:t>But much of it is similar to malware we may have already seen</a:t>
            </a:r>
          </a:p>
          <a:p>
            <a:r>
              <a:rPr lang="en-US" dirty="0"/>
              <a:t>Compound docs – share an MD5 or SHA1 hash, BUT includes output from tools, sandbox reports, and whatever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59DB7-1C96-4427-0B12-94B3FC6881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15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10B2E-CBAA-A451-D240-980CB230A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C839C1-1194-CA1F-B9E8-B8A69DF648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8CB71D-3F97-E348-7A9E-C4A2A57DCE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Among the first questions, is it REALLY malware, and if so what kind?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3B7E0-204A-2A59-86CD-E6C5C1EBD7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95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6B398-5DE2-340F-1048-3BAD1DFDB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3ED135-8E46-37A5-785C-DE1FE229F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B23951-7022-5163-8A0C-4F36D702C8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the way, a simple string pattern matcher like YARA can do some of this, but not 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3D074-94B3-2A84-DD8A-AFA80D83E8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72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10A41-1EE5-E10D-D232-1B7E35C95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7A1746-FFE4-E335-50C2-35D5BF3C5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0C87E7-5947-4521-45AE-1E8F91A502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we evaluate a Malware Classifier? The work that follows was presented at CAMLIS’23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E30EB-6387-7835-6D02-731E2E1B48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511DD-DAB9-1647-97C7-AACDE6029B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04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839775"/>
            <a:ext cx="12192000" cy="5587919"/>
          </a:xfrm>
          <a:prstGeom prst="rect">
            <a:avLst/>
          </a:prstGeom>
          <a:gradFill flip="none" rotWithShape="1">
            <a:gsLst>
              <a:gs pos="16000">
                <a:schemeClr val="accent2"/>
              </a:gs>
              <a:gs pos="74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36550" y="839775"/>
            <a:ext cx="3898900" cy="558801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51382" y="1381381"/>
            <a:ext cx="7227067" cy="23876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7000" spc="300" baseline="0">
                <a:solidFill>
                  <a:schemeClr val="bg1"/>
                </a:solidFill>
              </a:defRPr>
            </a:lvl1pPr>
          </a:lstStyle>
          <a:p>
            <a:r>
              <a:rPr lang="en-US" sz="7000" spc="300">
                <a:solidFill>
                  <a:schemeClr val="bg1"/>
                </a:solidFill>
              </a:rPr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1381" y="4296129"/>
            <a:ext cx="7227067" cy="628248"/>
          </a:xfrm>
        </p:spPr>
        <p:txBody>
          <a:bodyPr>
            <a:normAutofit/>
          </a:bodyPr>
          <a:lstStyle>
            <a:lvl1pPr marL="0" indent="0" algn="l">
              <a:buNone/>
              <a:defRPr sz="1400" b="0" i="1" cap="none" spc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1" y="5928912"/>
            <a:ext cx="5010151" cy="346075"/>
          </a:xfrm>
        </p:spPr>
        <p:txBody>
          <a:bodyPr>
            <a:normAutofit/>
          </a:bodyPr>
          <a:lstStyle>
            <a:lvl1pPr marL="0" indent="0">
              <a:buNone/>
              <a:defRPr sz="1200" b="0" i="0" cap="all" spc="1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Month Year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0968" y="346082"/>
            <a:ext cx="1764792" cy="189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940" y="6605330"/>
            <a:ext cx="3512820" cy="911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783139" y="1371600"/>
            <a:ext cx="6770430" cy="3332997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 i="0" cap="all" spc="100" baseline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65802" y="1"/>
            <a:ext cx="3924300" cy="6857999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ysClr val="windowText" lastClr="000000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782890" y="6400451"/>
            <a:ext cx="630918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6648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4783139" y="1371600"/>
            <a:ext cx="6770430" cy="3332997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600"/>
              </a:spcBef>
              <a:spcAft>
                <a:spcPts val="1200"/>
              </a:spcAft>
              <a:buNone/>
              <a:defRPr sz="1600" i="1" cap="none" spc="0" baseline="0">
                <a:latin typeface="Georgia" charset="0"/>
                <a:ea typeface="Georgia" charset="0"/>
                <a:cs typeface="Georgia" charset="0"/>
              </a:defRPr>
            </a:lvl1pPr>
            <a:lvl2pPr marL="571500" indent="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cap="all" spc="1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</a:lstStyle>
          <a:p>
            <a:pPr lvl="0"/>
            <a:r>
              <a:rPr lang="en-US"/>
              <a:t>Section goes here</a:t>
            </a:r>
          </a:p>
          <a:p>
            <a:pPr lvl="1"/>
            <a:r>
              <a:rPr lang="en-US"/>
              <a:t>Mini topic goes here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65802" y="1"/>
            <a:ext cx="3924300" cy="6857999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ysClr val="windowText" lastClr="000000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782890" y="6400451"/>
            <a:ext cx="630918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6648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782889" y="1557119"/>
            <a:ext cx="6770680" cy="8772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cap="none" spc="0" baseline="0">
                <a:solidFill>
                  <a:schemeClr val="tx1"/>
                </a:solidFill>
              </a:defRPr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en-US"/>
              <a:t>For more information about XXX, contact…</a:t>
            </a:r>
          </a:p>
          <a:p>
            <a:pPr lvl="0"/>
            <a:endParaRPr lang="en-US"/>
          </a:p>
        </p:txBody>
      </p:sp>
      <p:sp>
        <p:nvSpPr>
          <p:cNvPr id="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4782890" y="2599262"/>
            <a:ext cx="1395000" cy="133288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782889" y="4097050"/>
            <a:ext cx="1395001" cy="1429719"/>
          </a:xfrm>
        </p:spPr>
        <p:txBody>
          <a:bodyPr lIns="0" tIns="0" rIns="0" bIns="0">
            <a:normAutofit/>
          </a:bodyPr>
          <a:lstStyle>
            <a:lvl1pPr marL="0" indent="0">
              <a:spcAft>
                <a:spcPts val="400"/>
              </a:spcAft>
              <a:buNone/>
              <a:defRPr sz="1200" b="1" i="0" cap="none" baseline="0">
                <a:solidFill>
                  <a:schemeClr val="tx2"/>
                </a:solidFill>
                <a:latin typeface="+mn-lt"/>
              </a:defRPr>
            </a:lvl1pPr>
            <a:lvl2pPr marL="111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i="1" cap="none" spc="0" baseline="0">
                <a:solidFill>
                  <a:schemeClr val="tx1"/>
                </a:solidFill>
                <a:latin typeface="Georgia" panose="02040502050405020303" pitchFamily="18" charset="0"/>
              </a:defRPr>
            </a:lvl2pPr>
          </a:lstStyle>
          <a:p>
            <a:pPr lvl="0"/>
            <a:r>
              <a:rPr lang="en-US"/>
              <a:t>FIRST LASTNAME</a:t>
            </a:r>
          </a:p>
          <a:p>
            <a:pPr lvl="1"/>
            <a:r>
              <a:rPr lang="en-US"/>
              <a:t>Title Second Level</a:t>
            </a:r>
          </a:p>
          <a:p>
            <a:pPr lvl="1"/>
            <a:r>
              <a:rPr lang="en-US"/>
              <a:t>Title Second Level</a:t>
            </a:r>
          </a:p>
          <a:p>
            <a:pPr lvl="1"/>
            <a:r>
              <a:rPr lang="en-US"/>
              <a:t>Email Second Level</a:t>
            </a:r>
          </a:p>
          <a:p>
            <a:pPr lvl="1"/>
            <a:r>
              <a:rPr lang="en-US"/>
              <a:t>Phone Second Level</a:t>
            </a:r>
          </a:p>
          <a:p>
            <a:pPr lvl="1"/>
            <a:endParaRPr lang="en-US"/>
          </a:p>
        </p:txBody>
      </p:sp>
      <p:sp>
        <p:nvSpPr>
          <p:cNvPr id="11" name="Picture Placeholder 18"/>
          <p:cNvSpPr>
            <a:spLocks noGrp="1"/>
          </p:cNvSpPr>
          <p:nvPr>
            <p:ph type="pic" sz="quarter" idx="18"/>
          </p:nvPr>
        </p:nvSpPr>
        <p:spPr>
          <a:xfrm>
            <a:off x="6588499" y="2599262"/>
            <a:ext cx="1395000" cy="133288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8"/>
          <p:cNvSpPr>
            <a:spLocks noGrp="1"/>
          </p:cNvSpPr>
          <p:nvPr>
            <p:ph type="pic" sz="quarter" idx="19"/>
          </p:nvPr>
        </p:nvSpPr>
        <p:spPr>
          <a:xfrm>
            <a:off x="8394108" y="2599262"/>
            <a:ext cx="1395000" cy="133288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8"/>
          <p:cNvSpPr>
            <a:spLocks noGrp="1"/>
          </p:cNvSpPr>
          <p:nvPr>
            <p:ph type="pic" sz="quarter" idx="20"/>
          </p:nvPr>
        </p:nvSpPr>
        <p:spPr>
          <a:xfrm>
            <a:off x="10199718" y="2599262"/>
            <a:ext cx="1395000" cy="133288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782889" y="5984315"/>
            <a:ext cx="6770679" cy="399023"/>
          </a:xfrm>
        </p:spPr>
        <p:txBody>
          <a:bodyPr/>
          <a:lstStyle>
            <a:lvl1pPr marL="0" indent="0">
              <a:buNone/>
              <a:defRPr b="1" i="0" spc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BOOZALLEN.COM/CAPABILITY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588498" y="4097050"/>
            <a:ext cx="1395001" cy="1429719"/>
          </a:xfrm>
        </p:spPr>
        <p:txBody>
          <a:bodyPr lIns="0" tIns="0" rIns="0" bIns="0">
            <a:normAutofit/>
          </a:bodyPr>
          <a:lstStyle>
            <a:lvl1pPr marL="0" indent="0">
              <a:spcAft>
                <a:spcPts val="400"/>
              </a:spcAft>
              <a:buNone/>
              <a:defRPr sz="1200" b="1" i="0" cap="none" baseline="0">
                <a:solidFill>
                  <a:schemeClr val="tx2"/>
                </a:solidFill>
                <a:latin typeface="+mn-lt"/>
              </a:defRPr>
            </a:lvl1pPr>
            <a:lvl2pPr marL="111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i="1" cap="none" spc="0" baseline="0">
                <a:solidFill>
                  <a:schemeClr val="tx1"/>
                </a:solidFill>
                <a:latin typeface="Georgia" panose="02040502050405020303" pitchFamily="18" charset="0"/>
              </a:defRPr>
            </a:lvl2pPr>
          </a:lstStyle>
          <a:p>
            <a:pPr lvl="0"/>
            <a:r>
              <a:rPr lang="en-US"/>
              <a:t>FIRST LASTNAME</a:t>
            </a:r>
          </a:p>
          <a:p>
            <a:pPr lvl="1"/>
            <a:r>
              <a:rPr lang="en-US"/>
              <a:t>Title Second Level</a:t>
            </a:r>
          </a:p>
          <a:p>
            <a:pPr lvl="1"/>
            <a:r>
              <a:rPr lang="en-US"/>
              <a:t>Title Second Level</a:t>
            </a:r>
          </a:p>
          <a:p>
            <a:pPr lvl="1"/>
            <a:r>
              <a:rPr lang="en-US"/>
              <a:t>Email Second Level</a:t>
            </a:r>
          </a:p>
          <a:p>
            <a:pPr lvl="1"/>
            <a:r>
              <a:rPr lang="en-US"/>
              <a:t>Phone Second Level</a:t>
            </a:r>
          </a:p>
          <a:p>
            <a:pPr lvl="1"/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394107" y="4097050"/>
            <a:ext cx="1395001" cy="1429719"/>
          </a:xfrm>
        </p:spPr>
        <p:txBody>
          <a:bodyPr lIns="0" tIns="0" rIns="0" bIns="0">
            <a:normAutofit/>
          </a:bodyPr>
          <a:lstStyle>
            <a:lvl1pPr marL="0" indent="0">
              <a:spcAft>
                <a:spcPts val="400"/>
              </a:spcAft>
              <a:buNone/>
              <a:defRPr sz="1200" b="1" i="0" cap="none" baseline="0">
                <a:solidFill>
                  <a:schemeClr val="tx2"/>
                </a:solidFill>
                <a:latin typeface="+mn-lt"/>
              </a:defRPr>
            </a:lvl1pPr>
            <a:lvl2pPr marL="111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i="1" cap="none" spc="0" baseline="0">
                <a:solidFill>
                  <a:schemeClr val="tx1"/>
                </a:solidFill>
                <a:latin typeface="Georgia" panose="02040502050405020303" pitchFamily="18" charset="0"/>
              </a:defRPr>
            </a:lvl2pPr>
          </a:lstStyle>
          <a:p>
            <a:pPr lvl="0"/>
            <a:r>
              <a:rPr lang="en-US"/>
              <a:t>FIRST LASTNAME</a:t>
            </a:r>
          </a:p>
          <a:p>
            <a:pPr lvl="1"/>
            <a:r>
              <a:rPr lang="en-US"/>
              <a:t>Title Second Level</a:t>
            </a:r>
          </a:p>
          <a:p>
            <a:pPr lvl="1"/>
            <a:r>
              <a:rPr lang="en-US"/>
              <a:t>Title Second Level</a:t>
            </a:r>
          </a:p>
          <a:p>
            <a:pPr lvl="1"/>
            <a:r>
              <a:rPr lang="en-US"/>
              <a:t>Email Second Level</a:t>
            </a:r>
          </a:p>
          <a:p>
            <a:pPr lvl="1"/>
            <a:r>
              <a:rPr lang="en-US"/>
              <a:t>Phone Second Level</a:t>
            </a:r>
          </a:p>
          <a:p>
            <a:pPr lvl="1"/>
            <a:endParaRPr lang="en-US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0199718" y="4097050"/>
            <a:ext cx="1395001" cy="1429719"/>
          </a:xfrm>
        </p:spPr>
        <p:txBody>
          <a:bodyPr lIns="0" tIns="0" rIns="0" bIns="0">
            <a:normAutofit/>
          </a:bodyPr>
          <a:lstStyle>
            <a:lvl1pPr marL="0" indent="0">
              <a:spcAft>
                <a:spcPts val="400"/>
              </a:spcAft>
              <a:buNone/>
              <a:defRPr sz="1200" b="1" i="0" cap="none" baseline="0">
                <a:solidFill>
                  <a:schemeClr val="tx2"/>
                </a:solidFill>
                <a:latin typeface="+mn-lt"/>
              </a:defRPr>
            </a:lvl1pPr>
            <a:lvl2pPr marL="111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i="1" cap="none" spc="0" baseline="0">
                <a:solidFill>
                  <a:schemeClr val="tx1"/>
                </a:solidFill>
                <a:latin typeface="Georgia" panose="02040502050405020303" pitchFamily="18" charset="0"/>
              </a:defRPr>
            </a:lvl2pPr>
          </a:lstStyle>
          <a:p>
            <a:pPr lvl="0"/>
            <a:r>
              <a:rPr lang="en-US"/>
              <a:t>FIRST LASTNAME</a:t>
            </a:r>
          </a:p>
          <a:p>
            <a:pPr lvl="1"/>
            <a:r>
              <a:rPr lang="en-US"/>
              <a:t>Title Second Level</a:t>
            </a:r>
          </a:p>
          <a:p>
            <a:pPr lvl="1"/>
            <a:r>
              <a:rPr lang="en-US"/>
              <a:t>Title Second Level</a:t>
            </a:r>
          </a:p>
          <a:p>
            <a:pPr lvl="1"/>
            <a:r>
              <a:rPr lang="en-US"/>
              <a:t>Email Second Level</a:t>
            </a:r>
          </a:p>
          <a:p>
            <a:pPr lvl="1"/>
            <a:r>
              <a:rPr lang="en-US"/>
              <a:t>Phone Second Level</a:t>
            </a:r>
          </a:p>
          <a:p>
            <a:pPr lvl="1"/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65802" y="1"/>
            <a:ext cx="3924300" cy="6857999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ysClr val="windowText" lastClr="000000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782890" y="6400451"/>
            <a:ext cx="630918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686648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sidebar chart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 flipH="1">
            <a:off x="365759" y="1"/>
            <a:ext cx="3865227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686648" y="1117600"/>
            <a:ext cx="2907348" cy="1418711"/>
          </a:xfrm>
        </p:spPr>
        <p:txBody>
          <a:bodyPr>
            <a:noAutofit/>
          </a:bodyPr>
          <a:lstStyle>
            <a:lvl1pPr>
              <a:lnSpc>
                <a:spcPts val="34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87388" y="2748288"/>
            <a:ext cx="2906712" cy="1315711"/>
          </a:xfrm>
        </p:spPr>
        <p:txBody>
          <a:bodyPr>
            <a:noAutofit/>
          </a:bodyPr>
          <a:lstStyle>
            <a:lvl1pPr marL="0" indent="0">
              <a:buNone/>
              <a:defRPr b="1" i="0" cap="all" spc="100" baseline="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tabLst/>
              <a:defRPr cap="none" spc="0" baseline="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/>
              <a:t>SUBHEAD GOES HERE</a:t>
            </a:r>
          </a:p>
          <a:p>
            <a:pPr lvl="1"/>
            <a:r>
              <a:rPr lang="en-US"/>
              <a:t>Level 1 text goes here to explain the charts or infographics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782890" y="5876734"/>
            <a:ext cx="6772118" cy="414338"/>
          </a:xfrm>
        </p:spPr>
        <p:txBody>
          <a:bodyPr anchor="b">
            <a:noAutofit/>
          </a:bodyPr>
          <a:lstStyle>
            <a:lvl1pPr marL="0" indent="0">
              <a:buNone/>
              <a:defRPr lang="en-US" sz="800" b="0" i="1" kern="1200" cap="none" spc="0" baseline="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/>
              <a:t>Level 5 is a footnote or a place for source information.</a:t>
            </a:r>
          </a:p>
        </p:txBody>
      </p:sp>
      <p:sp>
        <p:nvSpPr>
          <p:cNvPr id="29" name="Chart Placeholder 12"/>
          <p:cNvSpPr>
            <a:spLocks noGrp="1"/>
          </p:cNvSpPr>
          <p:nvPr>
            <p:ph type="chart" sz="quarter" idx="17"/>
          </p:nvPr>
        </p:nvSpPr>
        <p:spPr>
          <a:xfrm>
            <a:off x="4782889" y="3175000"/>
            <a:ext cx="3256211" cy="2476642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30" name="Chart Placeholder 12"/>
          <p:cNvSpPr>
            <a:spLocks noGrp="1"/>
          </p:cNvSpPr>
          <p:nvPr>
            <p:ph type="chart" sz="quarter" idx="19"/>
          </p:nvPr>
        </p:nvSpPr>
        <p:spPr>
          <a:xfrm>
            <a:off x="4782889" y="461726"/>
            <a:ext cx="3256211" cy="2476642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31" name="Chart Placeholder 12"/>
          <p:cNvSpPr>
            <a:spLocks noGrp="1"/>
          </p:cNvSpPr>
          <p:nvPr>
            <p:ph type="chart" sz="quarter" idx="20"/>
          </p:nvPr>
        </p:nvSpPr>
        <p:spPr>
          <a:xfrm>
            <a:off x="8297357" y="3175000"/>
            <a:ext cx="3256211" cy="2476642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32" name="Chart Placeholder 12"/>
          <p:cNvSpPr>
            <a:spLocks noGrp="1"/>
          </p:cNvSpPr>
          <p:nvPr>
            <p:ph type="chart" sz="quarter" idx="21"/>
          </p:nvPr>
        </p:nvSpPr>
        <p:spPr>
          <a:xfrm>
            <a:off x="8297357" y="461726"/>
            <a:ext cx="3256211" cy="2476642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2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ysClr val="windowText" lastClr="000000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782890" y="6400451"/>
            <a:ext cx="630918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686648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sidebar 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 flipH="1">
            <a:off x="365759" y="1"/>
            <a:ext cx="3865227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686648" y="1117600"/>
            <a:ext cx="2907348" cy="1418711"/>
          </a:xfrm>
        </p:spPr>
        <p:txBody>
          <a:bodyPr>
            <a:noAutofit/>
          </a:bodyPr>
          <a:lstStyle>
            <a:lvl1pPr>
              <a:lnSpc>
                <a:spcPts val="34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87388" y="2748288"/>
            <a:ext cx="2906712" cy="1315711"/>
          </a:xfrm>
        </p:spPr>
        <p:txBody>
          <a:bodyPr>
            <a:noAutofit/>
          </a:bodyPr>
          <a:lstStyle>
            <a:lvl1pPr marL="0" indent="0">
              <a:buNone/>
              <a:defRPr b="1" i="0" cap="all" spc="100" baseline="0">
                <a:solidFill>
                  <a:schemeClr val="tx1"/>
                </a:solidFill>
                <a:latin typeface="+mn-lt"/>
              </a:defRPr>
            </a:lvl1pPr>
            <a:lvl2pPr marL="15875" indent="0">
              <a:buNone/>
              <a:tabLst/>
              <a:defRPr cap="none" spc="0" baseline="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/>
              <a:t>SUBHEAD GOES HERE</a:t>
            </a:r>
          </a:p>
          <a:p>
            <a:pPr lvl="1"/>
            <a:r>
              <a:rPr lang="en-US"/>
              <a:t>Level 1 text goes here to explain the charts or infographics</a:t>
            </a: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ysClr val="windowText" lastClr="000000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782890" y="6400451"/>
            <a:ext cx="630918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86648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ull quote Osw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65802" y="1"/>
            <a:ext cx="3924300" cy="6857999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782888" y="629400"/>
            <a:ext cx="6770679" cy="5356770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cap="all" spc="100" baseline="0">
                <a:solidFill>
                  <a:schemeClr val="tx1"/>
                </a:solidFill>
                <a:latin typeface="Oswald" panose="02000503000000000000" pitchFamily="2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PULL QUOTE GOES HERE. USE A SPOT color TO CALL OUT CERTAIN WORDS. PULL QUOTE GOES HERE. USE A SPOT color TO CALL OUT CERTAIN WORDS. PULL QUOTE GOES HERE. USE A SPOT color TO CALL OUT CERTAIN WORDS. </a:t>
            </a: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ysClr val="windowText" lastClr="000000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782890" y="6400451"/>
            <a:ext cx="630918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6648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ull Quote Georgia Itali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65802" y="1"/>
            <a:ext cx="3924300" cy="6857999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782890" y="638827"/>
            <a:ext cx="6770678" cy="5356770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spc="200" baseline="0">
                <a:solidFill>
                  <a:schemeClr val="accent3"/>
                </a:solidFill>
                <a:latin typeface="Oswald" panose="02000503000000000000" pitchFamily="2" charset="0"/>
              </a:defRPr>
            </a:lvl1pPr>
            <a:lvl2pPr>
              <a:spcAft>
                <a:spcPts val="600"/>
              </a:spcAft>
              <a:defRPr sz="2000" b="0" i="1" cap="none" spc="0" baseline="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0" indent="0">
              <a:buFontTx/>
              <a:buNone/>
              <a:defRPr sz="1000" i="0" spc="150" baseline="0">
                <a:solidFill>
                  <a:schemeClr val="tx1"/>
                </a:solidFill>
                <a:latin typeface="Oswald" panose="02000503000000000000" pitchFamily="2" charset="0"/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LEVEL 1 TITLE</a:t>
            </a:r>
          </a:p>
          <a:p>
            <a:pPr marL="11113" marR="0" lvl="1" indent="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“Pull quote goes here. All text should be white. Pull quote goes here. All text should be white. Pull quote goes here. </a:t>
            </a:r>
            <a:br>
              <a:rPr lang="en-US"/>
            </a:br>
            <a:r>
              <a:rPr lang="en-US"/>
              <a:t>All text should be white.”</a:t>
            </a:r>
          </a:p>
          <a:p>
            <a:pPr marL="0" marR="0" lvl="2" indent="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PERSON BEING QUOTED</a:t>
            </a:r>
          </a:p>
        </p:txBody>
      </p:sp>
      <p:sp>
        <p:nvSpPr>
          <p:cNvPr id="10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ysClr val="windowText" lastClr="000000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782890" y="6400451"/>
            <a:ext cx="630918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6648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screen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45168" y="0"/>
            <a:ext cx="11746832" cy="614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0179" y="3268988"/>
            <a:ext cx="10723390" cy="981308"/>
          </a:xfrm>
        </p:spPr>
        <p:txBody>
          <a:bodyPr/>
          <a:lstStyle>
            <a:lvl1pPr>
              <a:defRPr sz="4500"/>
            </a:lvl1pPr>
          </a:lstStyle>
          <a:p>
            <a:r>
              <a:rPr lang="en-US"/>
              <a:t>Section Heading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0179" y="6400451"/>
            <a:ext cx="5345353" cy="457549"/>
          </a:xfrm>
        </p:spPr>
        <p:txBody>
          <a:bodyPr/>
          <a:lstStyle/>
          <a:p>
            <a:r>
              <a:rPr lang="nl-NL"/>
              <a:t>DocEng'25 Keynote 4 Sep 2025</a:t>
            </a: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13837" y="4255571"/>
            <a:ext cx="107233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2960" y="4453128"/>
            <a:ext cx="10714266" cy="1143000"/>
          </a:xfrm>
        </p:spPr>
        <p:txBody>
          <a:bodyPr lIns="0" rIns="0" anchor="t" anchorCtr="0">
            <a:normAutofit/>
          </a:bodyPr>
          <a:lstStyle>
            <a:lvl1pPr marL="0" indent="0">
              <a:buNone/>
              <a:defRPr sz="1400" b="1" i="0" cap="all" spc="150" baseline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Optional subhead goes here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675861" y="6148137"/>
            <a:ext cx="11171582" cy="709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63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de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554480"/>
            <a:ext cx="10715368" cy="4599528"/>
          </a:xfrm>
        </p:spPr>
        <p:txBody>
          <a:bodyPr/>
          <a:lstStyle/>
          <a:p>
            <a:pPr lvl="0"/>
            <a:r>
              <a:rPr lang="en-US"/>
              <a:t>Level 1 is used for body text. The bullet is optional and may be removed. </a:t>
            </a:r>
            <a:br>
              <a:rPr lang="en-US"/>
            </a:br>
            <a:r>
              <a:rPr lang="en-US"/>
              <a:t>Click “indent more” to access additional text styles.</a:t>
            </a:r>
          </a:p>
          <a:p>
            <a:pPr lvl="1"/>
            <a:r>
              <a:rPr lang="en-US"/>
              <a:t>Second level is a nested text bullet</a:t>
            </a:r>
          </a:p>
          <a:p>
            <a:pPr lvl="2"/>
            <a:r>
              <a:rPr lang="en-US"/>
              <a:t>Third level is a nested text bullet.</a:t>
            </a:r>
          </a:p>
          <a:p>
            <a:pPr lvl="3"/>
            <a:r>
              <a:rPr lang="en-US"/>
              <a:t>Fourth level optional subhead</a:t>
            </a:r>
          </a:p>
          <a:p>
            <a:pPr lvl="4"/>
            <a:r>
              <a:rPr lang="en-US"/>
              <a:t>Level 5 is an optional short description</a:t>
            </a:r>
          </a:p>
          <a:p>
            <a:pPr lvl="5"/>
            <a:r>
              <a:rPr lang="en-US"/>
              <a:t>Level 6 is used for source information or footnotes.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anchor="ctr"/>
          <a:lstStyle>
            <a:lvl1pPr algn="r"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38200" y="6400451"/>
            <a:ext cx="4943514" cy="457549"/>
          </a:xfrm>
          <a:prstGeom prst="rect">
            <a:avLst/>
          </a:prstGeom>
        </p:spPr>
        <p:txBody>
          <a:bodyPr anchor="ctr"/>
          <a:lstStyle>
            <a:lvl1pPr>
              <a:defRPr sz="700" i="1"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38200" y="6400451"/>
            <a:ext cx="1071536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78171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10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Col Wide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554480"/>
            <a:ext cx="5295900" cy="4599528"/>
          </a:xfrm>
        </p:spPr>
        <p:txBody>
          <a:bodyPr/>
          <a:lstStyle/>
          <a:p>
            <a:pPr lvl="0"/>
            <a:r>
              <a:rPr lang="en-US"/>
              <a:t>Level 1 is used for body text. The bullet is optional and may be removed. </a:t>
            </a:r>
            <a:br>
              <a:rPr lang="en-US"/>
            </a:br>
            <a:r>
              <a:rPr lang="en-US"/>
              <a:t>Click “indent more” to access additional text styles.</a:t>
            </a:r>
          </a:p>
          <a:p>
            <a:pPr lvl="1"/>
            <a:r>
              <a:rPr lang="en-US"/>
              <a:t>Second level is a nested text bullet</a:t>
            </a:r>
          </a:p>
          <a:p>
            <a:pPr lvl="2"/>
            <a:r>
              <a:rPr lang="en-US"/>
              <a:t>Third level is a nested text bullet.</a:t>
            </a:r>
          </a:p>
          <a:p>
            <a:pPr lvl="3"/>
            <a:r>
              <a:rPr lang="en-US"/>
              <a:t>Fourth level optional subhead</a:t>
            </a:r>
          </a:p>
          <a:p>
            <a:pPr lvl="4"/>
            <a:r>
              <a:rPr lang="en-US"/>
              <a:t>Level 5 is an optional short description</a:t>
            </a:r>
          </a:p>
          <a:p>
            <a:pPr lvl="5"/>
            <a:r>
              <a:rPr lang="en-US"/>
              <a:t>Level 6 is used for source information or footnotes.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257668" y="1554480"/>
            <a:ext cx="5295900" cy="4599528"/>
          </a:xfrm>
        </p:spPr>
        <p:txBody>
          <a:bodyPr/>
          <a:lstStyle/>
          <a:p>
            <a:pPr lvl="0"/>
            <a:r>
              <a:rPr lang="en-US"/>
              <a:t>Level 1 is used for body text. The bullet is optional and may be removed. </a:t>
            </a:r>
            <a:br>
              <a:rPr lang="en-US"/>
            </a:br>
            <a:r>
              <a:rPr lang="en-US"/>
              <a:t>Click “indent more” to access additional text styles.</a:t>
            </a:r>
          </a:p>
          <a:p>
            <a:pPr lvl="1"/>
            <a:r>
              <a:rPr lang="en-US"/>
              <a:t>Second level is a nested text bullet</a:t>
            </a:r>
          </a:p>
          <a:p>
            <a:pPr lvl="2"/>
            <a:r>
              <a:rPr lang="en-US"/>
              <a:t>Third level is a nested text bullet.</a:t>
            </a:r>
          </a:p>
          <a:p>
            <a:pPr lvl="3"/>
            <a:r>
              <a:rPr lang="en-US"/>
              <a:t>Fourth level optional subhead</a:t>
            </a:r>
          </a:p>
          <a:p>
            <a:pPr lvl="4"/>
            <a:r>
              <a:rPr lang="en-US"/>
              <a:t>Level 5 is an optional short description</a:t>
            </a:r>
          </a:p>
          <a:p>
            <a:pPr lvl="5"/>
            <a:r>
              <a:rPr lang="en-US"/>
              <a:t>Level 6 is used for source information or footnotes.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anchor="ctr"/>
          <a:lstStyle>
            <a:lvl1pPr algn="r"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38200" y="6400451"/>
            <a:ext cx="4943514" cy="457549"/>
          </a:xfrm>
          <a:prstGeom prst="rect">
            <a:avLst/>
          </a:prstGeom>
        </p:spPr>
        <p:txBody>
          <a:bodyPr anchor="ctr"/>
          <a:lstStyle>
            <a:lvl1pPr>
              <a:defRPr sz="700" i="1"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38200" y="6400451"/>
            <a:ext cx="1071536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578171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839775"/>
            <a:ext cx="12192000" cy="5587919"/>
          </a:xfrm>
          <a:prstGeom prst="rect">
            <a:avLst/>
          </a:prstGeom>
          <a:gradFill flip="none" rotWithShape="1">
            <a:gsLst>
              <a:gs pos="16000">
                <a:schemeClr val="accent2"/>
              </a:gs>
              <a:gs pos="74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36550" y="839775"/>
            <a:ext cx="3898900" cy="558801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51382" y="1381381"/>
            <a:ext cx="7227067" cy="23876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7000" spc="300" baseline="0">
                <a:solidFill>
                  <a:schemeClr val="bg1"/>
                </a:solidFill>
              </a:defRPr>
            </a:lvl1pPr>
          </a:lstStyle>
          <a:p>
            <a:r>
              <a:rPr lang="en-US" sz="7000" spc="300">
                <a:solidFill>
                  <a:schemeClr val="bg1"/>
                </a:solidFill>
              </a:rPr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1381" y="4296129"/>
            <a:ext cx="7227067" cy="628248"/>
          </a:xfrm>
        </p:spPr>
        <p:txBody>
          <a:bodyPr>
            <a:normAutofit/>
          </a:bodyPr>
          <a:lstStyle>
            <a:lvl1pPr marL="0" indent="0" algn="l">
              <a:buNone/>
              <a:defRPr sz="1400" b="0" i="1" cap="none" spc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1" y="5928912"/>
            <a:ext cx="5010151" cy="346075"/>
          </a:xfrm>
        </p:spPr>
        <p:txBody>
          <a:bodyPr>
            <a:normAutofit/>
          </a:bodyPr>
          <a:lstStyle>
            <a:lvl1pPr marL="0" indent="0">
              <a:buNone/>
              <a:defRPr sz="1200" b="0" i="0" cap="all" spc="1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Month Year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0968" y="346082"/>
            <a:ext cx="1764792" cy="189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940" y="6605330"/>
            <a:ext cx="3512820" cy="911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3 Col Wide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1" y="1554480"/>
            <a:ext cx="3309594" cy="4599528"/>
          </a:xfrm>
        </p:spPr>
        <p:txBody>
          <a:bodyPr/>
          <a:lstStyle/>
          <a:p>
            <a:pPr lvl="0"/>
            <a:r>
              <a:rPr lang="en-US"/>
              <a:t>Level 1 is used for body text. The bullet is optional and may be removed. </a:t>
            </a:r>
            <a:br>
              <a:rPr lang="en-US"/>
            </a:br>
            <a:r>
              <a:rPr lang="en-US"/>
              <a:t>Click “indent more” to access additional text styles.</a:t>
            </a:r>
          </a:p>
          <a:p>
            <a:pPr lvl="1"/>
            <a:r>
              <a:rPr lang="en-US"/>
              <a:t>Second level is a nested text bullet</a:t>
            </a:r>
          </a:p>
          <a:p>
            <a:pPr lvl="2"/>
            <a:r>
              <a:rPr lang="en-US"/>
              <a:t>Third level is a nested text bullet.</a:t>
            </a:r>
          </a:p>
          <a:p>
            <a:pPr lvl="3"/>
            <a:r>
              <a:rPr lang="en-US"/>
              <a:t>Fourth level optional subhead</a:t>
            </a:r>
          </a:p>
          <a:p>
            <a:pPr lvl="4"/>
            <a:r>
              <a:rPr lang="en-US"/>
              <a:t>Level 5 is an optional short description</a:t>
            </a:r>
          </a:p>
          <a:p>
            <a:pPr lvl="5"/>
            <a:r>
              <a:rPr lang="en-US"/>
              <a:t>Level 6 is used for source information or footnotes.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41088" y="1554480"/>
            <a:ext cx="3309594" cy="4599528"/>
          </a:xfrm>
        </p:spPr>
        <p:txBody>
          <a:bodyPr/>
          <a:lstStyle/>
          <a:p>
            <a:pPr lvl="0"/>
            <a:r>
              <a:rPr lang="en-US"/>
              <a:t>Level 1 is used for body text. The bullet is optional and may be removed. </a:t>
            </a:r>
            <a:br>
              <a:rPr lang="en-US"/>
            </a:br>
            <a:r>
              <a:rPr lang="en-US"/>
              <a:t>Click “indent more” to access additional text styles.</a:t>
            </a:r>
          </a:p>
          <a:p>
            <a:pPr lvl="1"/>
            <a:r>
              <a:rPr lang="en-US"/>
              <a:t>Second level is a nested text bullet</a:t>
            </a:r>
          </a:p>
          <a:p>
            <a:pPr lvl="2"/>
            <a:r>
              <a:rPr lang="en-US"/>
              <a:t>Third level is a nested text bullet.</a:t>
            </a:r>
          </a:p>
          <a:p>
            <a:pPr lvl="3"/>
            <a:r>
              <a:rPr lang="en-US"/>
              <a:t>Fourth level optional subhead</a:t>
            </a:r>
          </a:p>
          <a:p>
            <a:pPr lvl="4"/>
            <a:r>
              <a:rPr lang="en-US"/>
              <a:t>Level 5 is an optional short description</a:t>
            </a:r>
          </a:p>
          <a:p>
            <a:pPr lvl="5"/>
            <a:r>
              <a:rPr lang="en-US"/>
              <a:t>Level 6 is used for source information or footnotes.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243974" y="1554480"/>
            <a:ext cx="3309594" cy="4599528"/>
          </a:xfrm>
        </p:spPr>
        <p:txBody>
          <a:bodyPr/>
          <a:lstStyle/>
          <a:p>
            <a:pPr lvl="0"/>
            <a:r>
              <a:rPr lang="en-US"/>
              <a:t>Level 1 is used for body text. The bullet is optional and may be removed. </a:t>
            </a:r>
            <a:br>
              <a:rPr lang="en-US"/>
            </a:br>
            <a:r>
              <a:rPr lang="en-US"/>
              <a:t>Click “indent more” to access additional text styles.</a:t>
            </a:r>
          </a:p>
          <a:p>
            <a:pPr lvl="1"/>
            <a:r>
              <a:rPr lang="en-US"/>
              <a:t>Second level is a nested text bullet</a:t>
            </a:r>
          </a:p>
          <a:p>
            <a:pPr lvl="2"/>
            <a:r>
              <a:rPr lang="en-US"/>
              <a:t>Third level is a nested text bullet.</a:t>
            </a:r>
          </a:p>
          <a:p>
            <a:pPr lvl="3"/>
            <a:r>
              <a:rPr lang="en-US"/>
              <a:t>Fourth level optional subhead</a:t>
            </a:r>
          </a:p>
          <a:p>
            <a:pPr lvl="4"/>
            <a:r>
              <a:rPr lang="en-US"/>
              <a:t>Level 5 is an optional short description</a:t>
            </a:r>
          </a:p>
          <a:p>
            <a:pPr lvl="5"/>
            <a:r>
              <a:rPr lang="en-US"/>
              <a:t>Level 6 is used for source information or footnotes.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anchor="ctr"/>
          <a:lstStyle>
            <a:lvl1pPr algn="r"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38200" y="6400451"/>
            <a:ext cx="4943514" cy="457549"/>
          </a:xfrm>
          <a:prstGeom prst="rect">
            <a:avLst/>
          </a:prstGeom>
        </p:spPr>
        <p:txBody>
          <a:bodyPr anchor="ctr"/>
          <a:lstStyle>
            <a:lvl1pPr>
              <a:defRPr sz="700" i="1"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38200" y="6400451"/>
            <a:ext cx="1071536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78171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raphic Wide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554480"/>
            <a:ext cx="10715368" cy="2034128"/>
          </a:xfrm>
        </p:spPr>
        <p:txBody>
          <a:bodyPr/>
          <a:lstStyle/>
          <a:p>
            <a:pPr lvl="0"/>
            <a:r>
              <a:rPr lang="en-US"/>
              <a:t>Level 1 is used for body text. The bullet is optional and may be removed. </a:t>
            </a:r>
            <a:br>
              <a:rPr lang="en-US"/>
            </a:br>
            <a:r>
              <a:rPr lang="en-US"/>
              <a:t>Click “indent more” to access additional text styles.</a:t>
            </a:r>
          </a:p>
          <a:p>
            <a:pPr lvl="1"/>
            <a:r>
              <a:rPr lang="en-US"/>
              <a:t>Second level is a nested text bullet</a:t>
            </a:r>
          </a:p>
          <a:p>
            <a:pPr lvl="2"/>
            <a:r>
              <a:rPr lang="en-US"/>
              <a:t>Third level is a nested text bullet.</a:t>
            </a:r>
          </a:p>
          <a:p>
            <a:pPr lvl="3"/>
            <a:r>
              <a:rPr lang="en-US"/>
              <a:t>Fourth level optional subhead</a:t>
            </a:r>
          </a:p>
          <a:p>
            <a:pPr lvl="4"/>
            <a:r>
              <a:rPr lang="en-US"/>
              <a:t>Level 5 is an optional short description</a:t>
            </a:r>
          </a:p>
          <a:p>
            <a:pPr lvl="5"/>
            <a:r>
              <a:rPr lang="en-US"/>
              <a:t>Level 6 is used for source information or footnotes.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838200" y="3835400"/>
            <a:ext cx="10715625" cy="23495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anchor="ctr"/>
          <a:lstStyle>
            <a:lvl1pPr algn="r"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38200" y="6400451"/>
            <a:ext cx="4943514" cy="457549"/>
          </a:xfrm>
          <a:prstGeom prst="rect">
            <a:avLst/>
          </a:prstGeom>
        </p:spPr>
        <p:txBody>
          <a:bodyPr anchor="ctr"/>
          <a:lstStyle>
            <a:lvl1pPr>
              <a:defRPr sz="700" i="1"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38200" y="6400451"/>
            <a:ext cx="1071536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78171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able Wide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554480"/>
            <a:ext cx="10715368" cy="2034128"/>
          </a:xfrm>
        </p:spPr>
        <p:txBody>
          <a:bodyPr/>
          <a:lstStyle/>
          <a:p>
            <a:pPr lvl="0"/>
            <a:r>
              <a:rPr lang="en-US"/>
              <a:t>Level 1 is used for body text. The bullet is optional and may be removed. </a:t>
            </a:r>
            <a:br>
              <a:rPr lang="en-US"/>
            </a:br>
            <a:r>
              <a:rPr lang="en-US"/>
              <a:t>Click “indent more” to access additional text styles.</a:t>
            </a:r>
          </a:p>
          <a:p>
            <a:pPr lvl="1"/>
            <a:r>
              <a:rPr lang="en-US"/>
              <a:t>Second level is a nested text bullet</a:t>
            </a:r>
          </a:p>
          <a:p>
            <a:pPr lvl="2"/>
            <a:r>
              <a:rPr lang="en-US"/>
              <a:t>Third level is a nested text bullet.</a:t>
            </a:r>
          </a:p>
          <a:p>
            <a:pPr lvl="3"/>
            <a:r>
              <a:rPr lang="en-US"/>
              <a:t>Fourth level optional subhead</a:t>
            </a:r>
          </a:p>
          <a:p>
            <a:pPr lvl="4"/>
            <a:r>
              <a:rPr lang="en-US"/>
              <a:t>Level 5 is an optional short description</a:t>
            </a:r>
          </a:p>
          <a:p>
            <a:pPr lvl="5"/>
            <a:r>
              <a:rPr lang="en-US"/>
              <a:t>Level 6 is used for source information or footnotes.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0"/>
          </p:nvPr>
        </p:nvSpPr>
        <p:spPr>
          <a:xfrm>
            <a:off x="838200" y="3835400"/>
            <a:ext cx="10715625" cy="24003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anchor="ctr"/>
          <a:lstStyle>
            <a:lvl1pPr algn="r"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38200" y="6400451"/>
            <a:ext cx="4943514" cy="457549"/>
          </a:xfrm>
          <a:prstGeom prst="rect">
            <a:avLst/>
          </a:prstGeom>
        </p:spPr>
        <p:txBody>
          <a:bodyPr anchor="ctr"/>
          <a:lstStyle>
            <a:lvl1pPr>
              <a:defRPr sz="700" i="1"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38200" y="6400451"/>
            <a:ext cx="1071536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578171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sidebar Wide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838200" y="1554480"/>
            <a:ext cx="6388100" cy="461222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7429500" y="1554480"/>
            <a:ext cx="4124325" cy="4612228"/>
          </a:xfrm>
        </p:spPr>
        <p:txBody>
          <a:bodyPr>
            <a:normAutofit/>
          </a:bodyPr>
          <a:lstStyle>
            <a:lvl1pPr marL="0" indent="0">
              <a:buNone/>
              <a:defRPr sz="1400" i="1"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anchor="ctr"/>
          <a:lstStyle>
            <a:lvl1pPr algn="r"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38200" y="6400451"/>
            <a:ext cx="4943514" cy="457549"/>
          </a:xfrm>
          <a:prstGeom prst="rect">
            <a:avLst/>
          </a:prstGeom>
        </p:spPr>
        <p:txBody>
          <a:bodyPr anchor="ctr"/>
          <a:lstStyle>
            <a:lvl1pPr>
              <a:defRPr sz="700" i="1"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38200" y="6400451"/>
            <a:ext cx="1071536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578171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sidebar wide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2"/>
          </p:nvPr>
        </p:nvSpPr>
        <p:spPr>
          <a:xfrm>
            <a:off x="838200" y="1554480"/>
            <a:ext cx="6400800" cy="4611687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7429500" y="1554480"/>
            <a:ext cx="4124325" cy="4612228"/>
          </a:xfrm>
        </p:spPr>
        <p:txBody>
          <a:bodyPr/>
          <a:lstStyle>
            <a:lvl1pPr marL="0" indent="0">
              <a:buNone/>
              <a:defRPr i="1"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anchor="ctr"/>
          <a:lstStyle>
            <a:lvl1pPr algn="r"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38200" y="6400451"/>
            <a:ext cx="4943514" cy="457549"/>
          </a:xfrm>
          <a:prstGeom prst="rect">
            <a:avLst/>
          </a:prstGeom>
        </p:spPr>
        <p:txBody>
          <a:bodyPr anchor="ctr"/>
          <a:lstStyle>
            <a:lvl1pPr>
              <a:defRPr sz="700" i="1"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38200" y="6400451"/>
            <a:ext cx="1071536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578171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anchor="ctr"/>
          <a:lstStyle>
            <a:lvl1pPr algn="r"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38200" y="6400451"/>
            <a:ext cx="4943514" cy="457549"/>
          </a:xfrm>
          <a:prstGeom prst="rect">
            <a:avLst/>
          </a:prstGeom>
        </p:spPr>
        <p:txBody>
          <a:bodyPr anchor="ctr"/>
          <a:lstStyle>
            <a:lvl1pPr>
              <a:defRPr sz="700" i="1"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6400451"/>
            <a:ext cx="1071536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78171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554480"/>
            <a:ext cx="10715368" cy="915612"/>
          </a:xfrm>
        </p:spPr>
        <p:txBody>
          <a:bodyPr/>
          <a:lstStyle>
            <a:lvl1pPr marL="0" indent="0">
              <a:buNone/>
              <a:defRPr i="1">
                <a:latin typeface="Georgia" charset="0"/>
                <a:ea typeface="Georgia" charset="0"/>
                <a:cs typeface="Georgia" charset="0"/>
              </a:defRPr>
            </a:lvl1pPr>
            <a:lvl2pPr marL="7938" indent="0">
              <a:spcBef>
                <a:spcPts val="2400"/>
              </a:spcBef>
              <a:buNone/>
              <a:tabLst/>
              <a:defRPr sz="1600" cap="all" spc="100" baseline="0">
                <a:solidFill>
                  <a:schemeClr val="accent2"/>
                </a:solidFill>
                <a:latin typeface="Oswald" charset="0"/>
                <a:ea typeface="Oswald" charset="0"/>
                <a:cs typeface="Oswald" charset="0"/>
              </a:defRPr>
            </a:lvl2pPr>
          </a:lstStyle>
          <a:p>
            <a:pPr lvl="0"/>
            <a:r>
              <a:rPr lang="en-US"/>
              <a:t>Level 1 text. Bullet is optional and may be removed. Click “indent more” to access additional type styles.</a:t>
            </a:r>
          </a:p>
          <a:p>
            <a:pPr lvl="1"/>
            <a:r>
              <a:rPr lang="en-US"/>
              <a:t>Level 2 headline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anchor="ctr"/>
          <a:lstStyle>
            <a:lvl1pPr algn="r"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38200" y="6400451"/>
            <a:ext cx="4943514" cy="457549"/>
          </a:xfrm>
          <a:prstGeom prst="rect">
            <a:avLst/>
          </a:prstGeom>
        </p:spPr>
        <p:txBody>
          <a:bodyPr anchor="ctr"/>
          <a:lstStyle>
            <a:lvl1pPr>
              <a:defRPr sz="700" i="1"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6400451"/>
            <a:ext cx="1071536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78171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Blue Callou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554480"/>
            <a:ext cx="10715368" cy="9156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 i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938" indent="0">
              <a:spcBef>
                <a:spcPts val="2400"/>
              </a:spcBef>
              <a:buNone/>
              <a:tabLst/>
              <a:defRPr cap="all" spc="100" baseline="0">
                <a:solidFill>
                  <a:schemeClr val="accent4"/>
                </a:solidFill>
                <a:latin typeface="Oswald" charset="0"/>
                <a:ea typeface="Oswald" charset="0"/>
                <a:cs typeface="Oswald" charset="0"/>
              </a:defRPr>
            </a:lvl2pPr>
          </a:lstStyle>
          <a:p>
            <a:pPr lvl="0"/>
            <a:r>
              <a:rPr lang="en-US"/>
              <a:t>Level 1 text. Bullet is optional and may be removed. Click “indent more” to access additional type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anchor="ctr"/>
          <a:lstStyle>
            <a:lvl1pPr algn="r"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38200" y="6400451"/>
            <a:ext cx="4943514" cy="457549"/>
          </a:xfrm>
          <a:prstGeom prst="rect">
            <a:avLst/>
          </a:prstGeom>
        </p:spPr>
        <p:txBody>
          <a:bodyPr anchor="ctr"/>
          <a:lstStyle>
            <a:lvl1pPr>
              <a:defRPr sz="700" i="1"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38200" y="6400451"/>
            <a:ext cx="1071536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78171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80665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- Headline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25D55AE-8933-D346-B036-6348B3FB1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287868"/>
            <a:ext cx="11352107" cy="660400"/>
          </a:xfrm>
          <a:prstGeom prst="rect">
            <a:avLst/>
          </a:prstGeom>
        </p:spPr>
        <p:txBody>
          <a:bodyPr/>
          <a:lstStyle>
            <a:lvl1pPr>
              <a:defRPr sz="3200" b="0" i="0" baseline="0">
                <a:solidFill>
                  <a:schemeClr val="tx2"/>
                </a:solidFill>
                <a:latin typeface="Rockwell" charset="0"/>
                <a:ea typeface="Rockwell" charset="0"/>
                <a:cs typeface="Rockwell" charset="0"/>
              </a:defRPr>
            </a:lvl1pPr>
          </a:lstStyle>
          <a:p>
            <a:r>
              <a:rPr lang="en-US" dirty="0"/>
              <a:t>Headline – 32pt Rockwell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1BD26-AE60-AA45-9A29-803E6A9F1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022" y="5946103"/>
            <a:ext cx="1457048" cy="51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209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tricte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839775"/>
            <a:ext cx="12192000" cy="5587919"/>
          </a:xfrm>
          <a:prstGeom prst="rect">
            <a:avLst/>
          </a:prstGeom>
          <a:gradFill flip="none" rotWithShape="1">
            <a:gsLst>
              <a:gs pos="16000">
                <a:schemeClr val="accent2"/>
              </a:gs>
              <a:gs pos="74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36550" y="839775"/>
            <a:ext cx="3898900" cy="558801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51382" y="1381381"/>
            <a:ext cx="7227067" cy="23876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7000" spc="300" baseline="0">
                <a:solidFill>
                  <a:schemeClr val="bg1"/>
                </a:solidFill>
              </a:defRPr>
            </a:lvl1pPr>
          </a:lstStyle>
          <a:p>
            <a:r>
              <a:rPr lang="en-US" sz="7000" spc="300">
                <a:solidFill>
                  <a:schemeClr val="bg1"/>
                </a:solidFill>
              </a:rPr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1381" y="4296129"/>
            <a:ext cx="7227067" cy="628248"/>
          </a:xfrm>
        </p:spPr>
        <p:txBody>
          <a:bodyPr>
            <a:normAutofit/>
          </a:bodyPr>
          <a:lstStyle>
            <a:lvl1pPr marL="0" indent="0" algn="l">
              <a:buNone/>
              <a:defRPr sz="1400" b="0" i="1" cap="none" spc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1" y="5928912"/>
            <a:ext cx="5010151" cy="346075"/>
          </a:xfrm>
        </p:spPr>
        <p:txBody>
          <a:bodyPr>
            <a:normAutofit/>
          </a:bodyPr>
          <a:lstStyle>
            <a:lvl1pPr marL="0" indent="0">
              <a:buNone/>
              <a:defRPr sz="1200" b="0" i="0" cap="all" spc="1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Month Year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0968" y="346082"/>
            <a:ext cx="1764792" cy="189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940" y="6605330"/>
            <a:ext cx="3512820" cy="911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8817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632432"/>
            <a:ext cx="12192000" cy="489749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"/>
            <a:ext cx="10363200" cy="1633361"/>
          </a:xfrm>
          <a:prstGeom prst="rect">
            <a:avLst/>
          </a:prstGeom>
        </p:spPr>
        <p:txBody>
          <a:bodyPr lIns="91433" tIns="45717" rIns="91433" bIns="45717" anchor="b"/>
          <a:lstStyle>
            <a:lvl1pPr algn="r">
              <a:defRPr sz="3840" b="0" i="0">
                <a:solidFill>
                  <a:srgbClr val="FFFFFF"/>
                </a:solidFill>
                <a:latin typeface="+mj-lt"/>
              </a:defRPr>
            </a:lvl1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0" y="3798488"/>
            <a:ext cx="4724400" cy="728290"/>
          </a:xfrm>
          <a:prstGeom prst="rect">
            <a:avLst/>
          </a:prstGeom>
        </p:spPr>
        <p:txBody>
          <a:bodyPr vert="horz" lIns="91433" tIns="45717" rIns="91433" bIns="45717" anchor="b"/>
          <a:lstStyle>
            <a:lvl1pPr marL="0" indent="0" algn="r">
              <a:buNone/>
              <a:defRPr sz="2400" b="1">
                <a:solidFill>
                  <a:schemeClr val="tx1"/>
                </a:solidFill>
              </a:defRPr>
            </a:lvl1pPr>
            <a:lvl2pPr marL="548597" indent="0">
              <a:buNone/>
              <a:defRPr sz="2880" b="1">
                <a:solidFill>
                  <a:schemeClr val="tx1"/>
                </a:solidFill>
              </a:defRPr>
            </a:lvl2pPr>
            <a:lvl3pPr marL="1097192" indent="0">
              <a:buNone/>
              <a:defRPr sz="2880" b="1">
                <a:solidFill>
                  <a:schemeClr val="tx1"/>
                </a:solidFill>
              </a:defRPr>
            </a:lvl3pPr>
            <a:lvl4pPr marL="1645789" indent="0">
              <a:buNone/>
              <a:defRPr sz="2880" b="1">
                <a:solidFill>
                  <a:schemeClr val="tx1"/>
                </a:solidFill>
              </a:defRPr>
            </a:lvl4pPr>
            <a:lvl5pPr marL="2194385" indent="0">
              <a:buNone/>
              <a:defRPr sz="288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presenter(s)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858000" y="4527560"/>
            <a:ext cx="4724400" cy="752592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216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1632434"/>
            <a:ext cx="10363200" cy="1088908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2880">
                <a:solidFill>
                  <a:schemeClr val="tx1"/>
                </a:solidFill>
              </a:defRPr>
            </a:lvl1pPr>
            <a:lvl2pPr marL="548597" indent="0" algn="r">
              <a:buNone/>
              <a:defRPr sz="4320"/>
            </a:lvl2pPr>
            <a:lvl3pPr marL="1097192" indent="0" algn="r">
              <a:buNone/>
              <a:defRPr sz="4320"/>
            </a:lvl3pPr>
            <a:lvl4pPr marL="1645789" indent="0" algn="r">
              <a:buNone/>
              <a:defRPr sz="4320"/>
            </a:lvl4pPr>
            <a:lvl5pPr marL="2194385" indent="0" algn="r">
              <a:buNone/>
              <a:defRPr sz="432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9595558" y="6529923"/>
            <a:ext cx="2596444" cy="316091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96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LA-UR# 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6096000" y="5986980"/>
            <a:ext cx="6096000" cy="524479"/>
            <a:chOff x="4572000" y="5026384"/>
            <a:chExt cx="4572000" cy="437066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4572000" y="5294172"/>
              <a:ext cx="4572000" cy="169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r" defTabSz="10972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20" b="0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Managed by Triad National Security, LLC for the U.S. Department of Energy’s NNSA</a:t>
              </a:r>
            </a:p>
          </p:txBody>
        </p:sp>
        <p:pic>
          <p:nvPicPr>
            <p:cNvPr id="21" name="Picture 20" descr="NNSA_80%.ai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16" t="44234" r="25200" b="40485"/>
            <a:stretch/>
          </p:blipFill>
          <p:spPr>
            <a:xfrm>
              <a:off x="8087551" y="5026384"/>
              <a:ext cx="961301" cy="32155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5" y="3489511"/>
            <a:ext cx="6217920" cy="29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59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83824"/>
            <a:ext cx="12192000" cy="610905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3822"/>
            <a:ext cx="10972800" cy="601272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80" b="0"/>
            </a:lvl1pPr>
            <a:lvl2pPr marL="415290" indent="-205740">
              <a:spcBef>
                <a:spcPts val="0"/>
              </a:spcBef>
              <a:defRPr sz="1440"/>
            </a:lvl2pPr>
            <a:lvl3pPr marL="619126" indent="-207646">
              <a:spcBef>
                <a:spcPts val="0"/>
              </a:spcBef>
              <a:defRPr sz="1200"/>
            </a:lvl3pPr>
            <a:lvl4pPr marL="822960" indent="-207646">
              <a:spcBef>
                <a:spcPts val="0"/>
              </a:spcBef>
              <a:defRPr sz="1200"/>
            </a:lvl4pPr>
            <a:lvl5pPr marL="1026796" indent="-209550">
              <a:spcBef>
                <a:spcPts val="0"/>
              </a:spcBef>
              <a:defRPr sz="1200"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305309" y="6491818"/>
            <a:ext cx="886691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bg1"/>
                </a:solidFill>
              </a:defRPr>
            </a:lvl1pPr>
          </a:lstStyle>
          <a:p>
            <a:fld id="{59B6DBC4-DCF0-44E6-A1E9-8E19C8237A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257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xternal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839775"/>
            <a:ext cx="12192000" cy="5587919"/>
          </a:xfrm>
          <a:prstGeom prst="rect">
            <a:avLst/>
          </a:prstGeom>
          <a:gradFill flip="none" rotWithShape="1">
            <a:gsLst>
              <a:gs pos="16000">
                <a:schemeClr val="accent2"/>
              </a:gs>
              <a:gs pos="74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36550" y="839775"/>
            <a:ext cx="3898900" cy="558801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51382" y="1381381"/>
            <a:ext cx="7227067" cy="23876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7000" spc="300" baseline="0">
                <a:solidFill>
                  <a:schemeClr val="bg1"/>
                </a:solidFill>
              </a:defRPr>
            </a:lvl1pPr>
          </a:lstStyle>
          <a:p>
            <a:r>
              <a:rPr lang="en-US" sz="7000" spc="300">
                <a:solidFill>
                  <a:schemeClr val="bg1"/>
                </a:solidFill>
              </a:rPr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1381" y="4296129"/>
            <a:ext cx="7227067" cy="628248"/>
          </a:xfrm>
        </p:spPr>
        <p:txBody>
          <a:bodyPr>
            <a:normAutofit/>
          </a:bodyPr>
          <a:lstStyle>
            <a:lvl1pPr marL="0" indent="0" algn="l">
              <a:buNone/>
              <a:defRPr sz="1400" b="0" i="1" cap="none" spc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1" y="5928912"/>
            <a:ext cx="5010151" cy="346075"/>
          </a:xfrm>
        </p:spPr>
        <p:txBody>
          <a:bodyPr>
            <a:normAutofit/>
          </a:bodyPr>
          <a:lstStyle>
            <a:lvl1pPr marL="0" indent="0">
              <a:buNone/>
              <a:defRPr sz="1200" b="0" i="0" cap="all" spc="1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Month Year</a:t>
            </a:r>
          </a:p>
        </p:txBody>
      </p:sp>
    </p:spTree>
    <p:extLst>
      <p:ext uri="{BB962C8B-B14F-4D97-AF65-F5344CB8AC3E}">
        <p14:creationId xmlns:p14="http://schemas.microsoft.com/office/powerpoint/2010/main" val="7561147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67515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1524001"/>
            <a:ext cx="10968073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10968072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011681"/>
            <a:ext cx="10968072" cy="3875484"/>
          </a:xfrm>
        </p:spPr>
        <p:txBody>
          <a:bodyPr lIns="0" tIns="0" rIns="0" bIns="0">
            <a:noAutofit/>
          </a:bodyPr>
          <a:lstStyle>
            <a:lvl1pPr marL="243834" indent="-243834"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85432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248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28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10972800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524000"/>
            <a:ext cx="10972800" cy="4260851"/>
          </a:xfrm>
        </p:spPr>
        <p:txBody>
          <a:bodyPr wrap="square" lIns="0" tIns="0" rIns="0" bIns="0">
            <a:noAutofit/>
          </a:bodyPr>
          <a:lstStyle>
            <a:lvl1pPr marL="306910" indent="-306910">
              <a:lnSpc>
                <a:spcPct val="100000"/>
              </a:lnSpc>
              <a:spcBef>
                <a:spcPts val="800"/>
              </a:spcBef>
              <a:tabLst/>
              <a:defRPr>
                <a:solidFill>
                  <a:schemeClr val="tx1"/>
                </a:solidFill>
              </a:defRPr>
            </a:lvl1pPr>
            <a:lvl2pPr marL="613818" indent="-306910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1219170" indent="-302676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518026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C Mas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782890" y="6400451"/>
            <a:ext cx="630918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782889" y="6400451"/>
            <a:ext cx="6770679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686648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13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C Pull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4783138" y="377825"/>
            <a:ext cx="6770430" cy="582453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11113" marR="0" indent="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  <a:lvl3pPr marL="0" marR="0" indent="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LEVEL 1 TITLE</a:t>
            </a:r>
          </a:p>
          <a:p>
            <a:pPr marL="11113" marR="0" lvl="1" indent="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“Pull quote goes here. All text should be white. Pull quote goes here. All text should be white. Pull quote goes here.</a:t>
            </a:r>
            <a:br>
              <a:rPr lang="en-US"/>
            </a:br>
            <a:r>
              <a:rPr lang="en-US"/>
              <a:t>All text should be white.”</a:t>
            </a:r>
          </a:p>
          <a:p>
            <a:pPr marL="0" marR="0" lvl="2" indent="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PERSON BEING QUOTED</a:t>
            </a: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782890" y="6400451"/>
            <a:ext cx="630918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82889" y="6400451"/>
            <a:ext cx="6770679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86648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brande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839775"/>
            <a:ext cx="12192000" cy="5587919"/>
          </a:xfrm>
          <a:prstGeom prst="rect">
            <a:avLst/>
          </a:prstGeom>
          <a:gradFill flip="none" rotWithShape="1">
            <a:gsLst>
              <a:gs pos="16000">
                <a:schemeClr val="accent2"/>
              </a:gs>
              <a:gs pos="74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36550" y="839775"/>
            <a:ext cx="3898900" cy="558801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51382" y="1381381"/>
            <a:ext cx="7227067" cy="23876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7000" spc="300" baseline="0">
                <a:solidFill>
                  <a:schemeClr val="bg1"/>
                </a:solidFill>
              </a:defRPr>
            </a:lvl1pPr>
          </a:lstStyle>
          <a:p>
            <a:r>
              <a:rPr lang="en-US" sz="7000" spc="300">
                <a:solidFill>
                  <a:schemeClr val="bg1"/>
                </a:solidFill>
              </a:rPr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1381" y="4296129"/>
            <a:ext cx="7227067" cy="628248"/>
          </a:xfrm>
        </p:spPr>
        <p:txBody>
          <a:bodyPr>
            <a:normAutofit/>
          </a:bodyPr>
          <a:lstStyle>
            <a:lvl1pPr marL="0" indent="0" algn="l">
              <a:buNone/>
              <a:defRPr sz="1400" b="0" i="1" cap="none" spc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1" y="5928912"/>
            <a:ext cx="5010151" cy="346075"/>
          </a:xfrm>
        </p:spPr>
        <p:txBody>
          <a:bodyPr>
            <a:normAutofit/>
          </a:bodyPr>
          <a:lstStyle>
            <a:lvl1pPr marL="0" indent="0">
              <a:buNone/>
              <a:defRPr sz="1200" b="0" i="0" cap="all" spc="1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Month Year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0968" y="346082"/>
            <a:ext cx="1764792" cy="1897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C pull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4783139" y="377825"/>
            <a:ext cx="6770430" cy="582453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1113" marR="0" indent="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  <a:lvl3pPr marL="0" marR="0" indent="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PULL QUOTE GOES HERE. USE A SPOT color TO CALL OUT CERTAIN WORDS. PULL QUOTE GOES HERE. USE A SPOT color TO CALL OUT CERTAIN WORDS. PULL QUOTE GOES HERE. USE A SPOT color TO CALL OUT CERTAIN WORDS. </a:t>
            </a: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782890" y="6400451"/>
            <a:ext cx="630918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82889" y="6400451"/>
            <a:ext cx="6770679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86648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xternal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839775"/>
            <a:ext cx="12192000" cy="5587919"/>
          </a:xfrm>
          <a:prstGeom prst="rect">
            <a:avLst/>
          </a:prstGeom>
          <a:gradFill flip="none" rotWithShape="1">
            <a:gsLst>
              <a:gs pos="16000">
                <a:schemeClr val="accent2"/>
              </a:gs>
              <a:gs pos="74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36550" y="839775"/>
            <a:ext cx="3898900" cy="558801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51382" y="1381381"/>
            <a:ext cx="7227067" cy="23876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7000" spc="300" baseline="0">
                <a:solidFill>
                  <a:schemeClr val="bg1"/>
                </a:solidFill>
              </a:defRPr>
            </a:lvl1pPr>
          </a:lstStyle>
          <a:p>
            <a:r>
              <a:rPr lang="en-US" sz="7000" spc="300">
                <a:solidFill>
                  <a:schemeClr val="bg1"/>
                </a:solidFill>
              </a:rPr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1381" y="4296129"/>
            <a:ext cx="7227067" cy="628248"/>
          </a:xfrm>
        </p:spPr>
        <p:txBody>
          <a:bodyPr>
            <a:normAutofit/>
          </a:bodyPr>
          <a:lstStyle>
            <a:lvl1pPr marL="0" indent="0" algn="l">
              <a:buNone/>
              <a:defRPr sz="1400" b="0" i="1" cap="none" spc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1" y="5928912"/>
            <a:ext cx="5010151" cy="346075"/>
          </a:xfrm>
        </p:spPr>
        <p:txBody>
          <a:bodyPr>
            <a:normAutofit/>
          </a:bodyPr>
          <a:lstStyle>
            <a:lvl1pPr marL="0" indent="0">
              <a:buNone/>
              <a:defRPr sz="1200" b="0" i="0" cap="all" spc="1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Month Year</a:t>
            </a:r>
          </a:p>
        </p:txBody>
      </p:sp>
    </p:spTree>
    <p:extLst>
      <p:ext uri="{BB962C8B-B14F-4D97-AF65-F5344CB8AC3E}">
        <p14:creationId xmlns:p14="http://schemas.microsoft.com/office/powerpoint/2010/main" val="3705482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anchor="ctr"/>
          <a:lstStyle>
            <a:lvl1pPr algn="r"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38200" y="6400451"/>
            <a:ext cx="4943514" cy="457549"/>
          </a:xfrm>
          <a:prstGeom prst="rect">
            <a:avLst/>
          </a:prstGeom>
        </p:spPr>
        <p:txBody>
          <a:bodyPr anchor="ctr"/>
          <a:lstStyle>
            <a:lvl1pPr>
              <a:defRPr sz="700" i="1"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6400451"/>
            <a:ext cx="1071536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78171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535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868132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195126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1524001"/>
            <a:ext cx="10968073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10968072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011681"/>
            <a:ext cx="10968072" cy="3875484"/>
          </a:xfrm>
        </p:spPr>
        <p:txBody>
          <a:bodyPr lIns="0" tIns="0" rIns="0" bIns="0">
            <a:noAutofit/>
          </a:bodyPr>
          <a:lstStyle>
            <a:lvl1pPr marL="243834" indent="-243834"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14480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488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288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10972800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524000"/>
            <a:ext cx="10972800" cy="4260851"/>
          </a:xfrm>
        </p:spPr>
        <p:txBody>
          <a:bodyPr wrap="square" lIns="0" tIns="0" rIns="0" bIns="0">
            <a:noAutofit/>
          </a:bodyPr>
          <a:lstStyle>
            <a:lvl1pPr marL="306910" indent="-306910">
              <a:lnSpc>
                <a:spcPct val="100000"/>
              </a:lnSpc>
              <a:spcBef>
                <a:spcPts val="800"/>
              </a:spcBef>
              <a:tabLst/>
              <a:defRPr>
                <a:solidFill>
                  <a:schemeClr val="tx1"/>
                </a:solidFill>
              </a:defRPr>
            </a:lvl1pPr>
            <a:lvl2pPr marL="613818" indent="-306910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1219170" indent="-302676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418956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83824"/>
            <a:ext cx="12192000" cy="610905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3822"/>
            <a:ext cx="10972800" cy="601272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80" b="0"/>
            </a:lvl1pPr>
            <a:lvl2pPr marL="415290" indent="-205740">
              <a:spcBef>
                <a:spcPts val="0"/>
              </a:spcBef>
              <a:defRPr sz="1440"/>
            </a:lvl2pPr>
            <a:lvl3pPr marL="619126" indent="-207646">
              <a:spcBef>
                <a:spcPts val="0"/>
              </a:spcBef>
              <a:defRPr sz="1200"/>
            </a:lvl3pPr>
            <a:lvl4pPr marL="822960" indent="-207646">
              <a:spcBef>
                <a:spcPts val="0"/>
              </a:spcBef>
              <a:defRPr sz="1200"/>
            </a:lvl4pPr>
            <a:lvl5pPr marL="1026796" indent="-209550">
              <a:spcBef>
                <a:spcPts val="0"/>
              </a:spcBef>
              <a:defRPr sz="1200"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305309" y="6491818"/>
            <a:ext cx="886691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bg1"/>
                </a:solidFill>
              </a:defRPr>
            </a:lvl1pPr>
          </a:lstStyle>
          <a:p>
            <a:fld id="{59B6DBC4-DCF0-44E6-A1E9-8E19C8237A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22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gradFill>
          <a:gsLst>
            <a:gs pos="16000">
              <a:schemeClr val="accent2"/>
            </a:gs>
            <a:gs pos="74000">
              <a:schemeClr val="accent1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66184" y="0"/>
            <a:ext cx="11436349" cy="6874859"/>
          </a:xfrm>
        </p:spPr>
        <p:txBody>
          <a:bodyPr anchor="ctr"/>
          <a:lstStyle>
            <a:lvl1pPr marL="0" indent="0" algn="ctr">
              <a:buNone/>
              <a:defRPr sz="6000" b="0" i="0" cap="all" spc="200" baseline="0">
                <a:solidFill>
                  <a:schemeClr val="bg1"/>
                </a:solidFill>
                <a:latin typeface="Oswald"/>
              </a:defRPr>
            </a:lvl1pPr>
            <a:lvl2pPr algn="ctr">
              <a:defRPr sz="1800" i="0" spc="10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/>
              <a:t>DIVIDER HEADING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4782889" y="1371600"/>
            <a:ext cx="6770687" cy="4705350"/>
          </a:xfrm>
        </p:spPr>
        <p:txBody>
          <a:bodyPr/>
          <a:lstStyle>
            <a:lvl2pPr>
              <a:spcAft>
                <a:spcPts val="0"/>
              </a:spcAft>
              <a:defRPr/>
            </a:lvl2pPr>
            <a:lvl5pPr>
              <a:defRPr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/>
              <a:t>Level 1 is used for body text. The bullet is optional and may be removed. </a:t>
            </a:r>
            <a:br>
              <a:rPr lang="en-US"/>
            </a:br>
            <a:r>
              <a:rPr lang="en-US"/>
              <a:t>Click “indent more” to access additional text styles.</a:t>
            </a:r>
          </a:p>
          <a:p>
            <a:pPr lvl="1"/>
            <a:r>
              <a:rPr lang="en-US"/>
              <a:t>Second level is a nested text bullet</a:t>
            </a:r>
          </a:p>
          <a:p>
            <a:pPr lvl="2"/>
            <a:r>
              <a:rPr lang="en-US"/>
              <a:t>Third level is a nested text bullet.</a:t>
            </a:r>
          </a:p>
          <a:p>
            <a:pPr lvl="3"/>
            <a:r>
              <a:rPr lang="en-US"/>
              <a:t>Fourth level optional subhead</a:t>
            </a:r>
          </a:p>
          <a:p>
            <a:pPr lvl="4"/>
            <a:r>
              <a:rPr lang="en-US"/>
              <a:t>Level 5 is an optional short description</a:t>
            </a:r>
          </a:p>
          <a:p>
            <a:pPr lvl="5"/>
            <a:r>
              <a:rPr lang="en-US"/>
              <a:t>Level 6 is used for source information or footnotes.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65802" y="1"/>
            <a:ext cx="3924300" cy="6857999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ysClr val="windowText" lastClr="000000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782890" y="6400451"/>
            <a:ext cx="630918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86648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and Content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4783139" y="1371600"/>
            <a:ext cx="3302082" cy="4705350"/>
          </a:xfrm>
        </p:spPr>
        <p:txBody>
          <a:bodyPr/>
          <a:lstStyle/>
          <a:p>
            <a:pPr lvl="0"/>
            <a:r>
              <a:rPr lang="en-US"/>
              <a:t>Level 1 is used for body text. The bullet is optional and may be removed. </a:t>
            </a:r>
            <a:br>
              <a:rPr lang="en-US"/>
            </a:br>
            <a:r>
              <a:rPr lang="en-US"/>
              <a:t>Click “indent more” to access additional text styles.</a:t>
            </a:r>
          </a:p>
          <a:p>
            <a:pPr lvl="1"/>
            <a:r>
              <a:rPr lang="en-US"/>
              <a:t>Second level is a nested text bullet</a:t>
            </a:r>
          </a:p>
          <a:p>
            <a:pPr lvl="2"/>
            <a:r>
              <a:rPr lang="en-US"/>
              <a:t>Third level is a nested text bullet.</a:t>
            </a:r>
          </a:p>
          <a:p>
            <a:pPr lvl="3"/>
            <a:r>
              <a:rPr lang="en-US"/>
              <a:t>Fourth level optional subhead</a:t>
            </a:r>
          </a:p>
          <a:p>
            <a:pPr lvl="4"/>
            <a:r>
              <a:rPr lang="en-US"/>
              <a:t>Level 5 is an optional short description</a:t>
            </a:r>
          </a:p>
          <a:p>
            <a:pPr lvl="5"/>
            <a:r>
              <a:rPr lang="en-US"/>
              <a:t>Level 6 is used for source information or footnotes.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8257839" y="1371600"/>
            <a:ext cx="3302082" cy="4705350"/>
          </a:xfrm>
        </p:spPr>
        <p:txBody>
          <a:bodyPr/>
          <a:lstStyle/>
          <a:p>
            <a:pPr lvl="0"/>
            <a:r>
              <a:rPr lang="en-US"/>
              <a:t>Level 1 is used for body text. The bullet is optional and may be removed. </a:t>
            </a:r>
            <a:br>
              <a:rPr lang="en-US"/>
            </a:br>
            <a:r>
              <a:rPr lang="en-US"/>
              <a:t>Click “indent more” to access additional text styles.</a:t>
            </a:r>
          </a:p>
          <a:p>
            <a:pPr lvl="1"/>
            <a:r>
              <a:rPr lang="en-US"/>
              <a:t>Second level is a nested text bullet</a:t>
            </a:r>
          </a:p>
          <a:p>
            <a:pPr lvl="2"/>
            <a:r>
              <a:rPr lang="en-US"/>
              <a:t>Third level is a nested text bullet.</a:t>
            </a:r>
          </a:p>
          <a:p>
            <a:pPr lvl="3"/>
            <a:r>
              <a:rPr lang="en-US"/>
              <a:t>Fourth level optional subhead</a:t>
            </a:r>
          </a:p>
          <a:p>
            <a:pPr lvl="4"/>
            <a:r>
              <a:rPr lang="en-US"/>
              <a:t>Level 5 is an optional short description</a:t>
            </a:r>
          </a:p>
          <a:p>
            <a:pPr lvl="5"/>
            <a:r>
              <a:rPr lang="en-US"/>
              <a:t>Level 6 is used for source information or footnotes.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65802" y="1"/>
            <a:ext cx="3924300" cy="6857999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ysClr val="windowText" lastClr="000000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782890" y="6400451"/>
            <a:ext cx="630918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86648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and Content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783139" y="1371600"/>
            <a:ext cx="6770430" cy="349166"/>
          </a:xfrm>
        </p:spPr>
        <p:txBody>
          <a:bodyPr/>
          <a:lstStyle>
            <a:lvl1pPr marL="0" indent="0">
              <a:buNone/>
              <a:defRPr sz="1200" i="1"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65802" y="1"/>
            <a:ext cx="3924300" cy="6857999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ysClr val="windowText" lastClr="000000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782890" y="6400451"/>
            <a:ext cx="630918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86648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and Content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783139" y="1371600"/>
            <a:ext cx="6770430" cy="349166"/>
          </a:xfrm>
        </p:spPr>
        <p:txBody>
          <a:bodyPr/>
          <a:lstStyle>
            <a:lvl1pPr marL="0" indent="0">
              <a:buNone/>
              <a:defRPr sz="1200" i="1"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4"/>
          <p:cNvSpPr>
            <a:spLocks noGrp="1"/>
          </p:cNvSpPr>
          <p:nvPr>
            <p:ph type="chart" sz="quarter" idx="12"/>
          </p:nvPr>
        </p:nvSpPr>
        <p:spPr>
          <a:xfrm>
            <a:off x="4782478" y="2780284"/>
            <a:ext cx="3385751" cy="277356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8192531" y="2780285"/>
            <a:ext cx="3361864" cy="277356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65802" y="1"/>
            <a:ext cx="3924300" cy="6857999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ysClr val="windowText" lastClr="000000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782890" y="6400451"/>
            <a:ext cx="630918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86648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0"/>
            <a:ext cx="36576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ysClr val="windowText" lastClr="000000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782890" y="6400451"/>
            <a:ext cx="630918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782889" y="212962"/>
            <a:ext cx="6770680" cy="98130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4782890" y="1371600"/>
            <a:ext cx="6770678" cy="46269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Level 1 is used for body text. The bullet is optional and may be removed. </a:t>
            </a:r>
            <a:br>
              <a:rPr lang="en-US"/>
            </a:br>
            <a:r>
              <a:rPr lang="en-US"/>
              <a:t>Click “indent more” to access additional text styles.</a:t>
            </a:r>
          </a:p>
          <a:p>
            <a:pPr lvl="1"/>
            <a:r>
              <a:rPr lang="en-US"/>
              <a:t>Second level is a nested text bullet</a:t>
            </a:r>
          </a:p>
          <a:p>
            <a:pPr lvl="2"/>
            <a:r>
              <a:rPr lang="en-US"/>
              <a:t>Third level is a nested text bullet.</a:t>
            </a:r>
          </a:p>
          <a:p>
            <a:pPr lvl="3"/>
            <a:r>
              <a:rPr lang="en-US"/>
              <a:t>Fourth level optional subhead</a:t>
            </a:r>
          </a:p>
          <a:p>
            <a:pPr lvl="4"/>
            <a:r>
              <a:rPr lang="en-US"/>
              <a:t>Level 5 is an optional short description</a:t>
            </a:r>
          </a:p>
          <a:p>
            <a:pPr lvl="5"/>
            <a:r>
              <a:rPr lang="en-US"/>
              <a:t>Level 6 is used for source information or footnotes.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782889" y="6400451"/>
            <a:ext cx="677067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86648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0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815" r:id="rId2"/>
    <p:sldLayoutId id="2147483816" r:id="rId3"/>
    <p:sldLayoutId id="2147483817" r:id="rId4"/>
    <p:sldLayoutId id="2147483787" r:id="rId5"/>
    <p:sldLayoutId id="2147483776" r:id="rId6"/>
    <p:sldLayoutId id="2147483789" r:id="rId7"/>
    <p:sldLayoutId id="2147483790" r:id="rId8"/>
    <p:sldLayoutId id="2147483791" r:id="rId9"/>
    <p:sldLayoutId id="2147483792" r:id="rId10"/>
    <p:sldLayoutId id="2147483794" r:id="rId11"/>
    <p:sldLayoutId id="2147483795" r:id="rId12"/>
    <p:sldLayoutId id="2147483829" r:id="rId13"/>
    <p:sldLayoutId id="2147483830" r:id="rId14"/>
    <p:sldLayoutId id="2147483831" r:id="rId15"/>
    <p:sldLayoutId id="2147483832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spc="100" baseline="0">
          <a:solidFill>
            <a:schemeClr val="tx1"/>
          </a:solidFill>
          <a:latin typeface="oswald" charset="0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600"/>
        </a:spcBef>
        <a:buFont typeface="Arial" charset="0"/>
        <a:buChar char="•"/>
        <a:defRPr sz="140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365760" marR="0" indent="-18288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LucidaGrande" charset="0"/>
        <a:buChar char="-"/>
        <a:tabLst/>
        <a:defRPr sz="1400" i="0" kern="1200" cap="none" spc="0" baseline="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548640" indent="-182880" algn="l" defTabSz="914400" rtl="0" eaLnBrk="1" latinLnBrk="0" hangingPunct="1">
        <a:lnSpc>
          <a:spcPct val="100000"/>
        </a:lnSpc>
        <a:spcBef>
          <a:spcPts val="0"/>
        </a:spcBef>
        <a:buFont typeface="Courier New" charset="0"/>
        <a:buChar char="o"/>
        <a:tabLst/>
        <a:defRPr sz="1400" i="0" kern="1200" baseline="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0" indent="0" algn="l" defTabSz="914400" rtl="0" eaLnBrk="1" latinLnBrk="0" hangingPunct="1">
        <a:lnSpc>
          <a:spcPct val="100000"/>
        </a:lnSpc>
        <a:spcBef>
          <a:spcPts val="1800"/>
        </a:spcBef>
        <a:spcAft>
          <a:spcPts val="0"/>
        </a:spcAft>
        <a:buFont typeface="LucidaGrande" charset="0"/>
        <a:buNone/>
        <a:tabLst/>
        <a:defRPr sz="1600" b="1" i="0" kern="1200" cap="all" spc="100" baseline="0">
          <a:solidFill>
            <a:schemeClr val="accent2"/>
          </a:solidFill>
          <a:latin typeface="Calibri" charset="0"/>
          <a:ea typeface="Calibri" charset="0"/>
          <a:cs typeface="Calibri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/>
        <a:buNone/>
        <a:tabLst/>
        <a:defRPr sz="1400" i="1" kern="1200" baseline="0">
          <a:solidFill>
            <a:schemeClr val="tx1"/>
          </a:solidFill>
          <a:latin typeface="Georgia" charset="0"/>
          <a:ea typeface="Georgia" charset="0"/>
          <a:cs typeface="Georgia" charset="0"/>
        </a:defRPr>
      </a:lvl5pPr>
      <a:lvl6pPr marL="0" indent="0" algn="l" defTabSz="914400" rtl="0" eaLnBrk="1" latinLnBrk="0" hangingPunct="1">
        <a:lnSpc>
          <a:spcPct val="100000"/>
        </a:lnSpc>
        <a:spcBef>
          <a:spcPts val="1800"/>
        </a:spcBef>
        <a:buFont typeface="Arial"/>
        <a:buNone/>
        <a:defRPr sz="10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12963"/>
            <a:ext cx="10715368" cy="98130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54480"/>
            <a:ext cx="10715368" cy="45995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Level 1 is used for body text. The bullet is optional and may be removed. </a:t>
            </a:r>
            <a:br>
              <a:rPr lang="en-US"/>
            </a:br>
            <a:r>
              <a:rPr lang="en-US"/>
              <a:t>Click “indent more” to access additional text styles.</a:t>
            </a:r>
          </a:p>
          <a:p>
            <a:pPr lvl="1"/>
            <a:r>
              <a:rPr lang="en-US"/>
              <a:t>Second level is a nested text bullet</a:t>
            </a:r>
          </a:p>
          <a:p>
            <a:pPr lvl="2"/>
            <a:r>
              <a:rPr lang="en-US"/>
              <a:t>Third level is a nested text bullet.</a:t>
            </a:r>
          </a:p>
          <a:p>
            <a:pPr lvl="3"/>
            <a:r>
              <a:rPr lang="en-US"/>
              <a:t>Fourth level optional subhead</a:t>
            </a:r>
          </a:p>
          <a:p>
            <a:pPr lvl="4"/>
            <a:r>
              <a:rPr lang="en-US"/>
              <a:t>Level 5 is an optional short description</a:t>
            </a:r>
          </a:p>
          <a:p>
            <a:pPr lvl="5"/>
            <a:r>
              <a:rPr lang="en-US"/>
              <a:t>Level 6 is used for source information or footnotes.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"/>
            <a:ext cx="36576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 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38200" y="1276283"/>
            <a:ext cx="107153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38200" y="6400451"/>
            <a:ext cx="4943514" cy="4575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700" i="1"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6400451"/>
            <a:ext cx="1071536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5781714" y="6446663"/>
            <a:ext cx="828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5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98" r:id="rId2"/>
    <p:sldLayoutId id="2147483803" r:id="rId3"/>
    <p:sldLayoutId id="2147483828" r:id="rId4"/>
    <p:sldLayoutId id="2147483801" r:id="rId5"/>
    <p:sldLayoutId id="2147483802" r:id="rId6"/>
    <p:sldLayoutId id="2147483799" r:id="rId7"/>
    <p:sldLayoutId id="2147483800" r:id="rId8"/>
    <p:sldLayoutId id="2147483824" r:id="rId9"/>
    <p:sldLayoutId id="2147483825" r:id="rId10"/>
    <p:sldLayoutId id="2147483826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930" r:id="rId17"/>
    <p:sldLayoutId id="2147483931" r:id="rId18"/>
    <p:sldLayoutId id="2147483932" r:id="rId19"/>
    <p:sldLayoutId id="2147483933" r:id="rId20"/>
    <p:sldLayoutId id="2147483934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spc="100" baseline="0">
          <a:solidFill>
            <a:schemeClr val="tx1"/>
          </a:solidFill>
          <a:latin typeface="Oswald" charset="0"/>
          <a:ea typeface="Oswald" charset="0"/>
          <a:cs typeface="Oswald" charset="0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charset="0"/>
        <a:buChar char="•"/>
        <a:defRPr sz="1400" i="0" kern="1200" baseline="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36576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LucidaGrande" charset="0"/>
        <a:buChar char="-"/>
        <a:tabLst/>
        <a:defRPr sz="1400" i="0" kern="1200" cap="none" spc="0" baseline="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54864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Courier New" charset="0"/>
        <a:buChar char="o"/>
        <a:tabLst/>
        <a:defRPr sz="140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0" indent="0" algn="l" defTabSz="914400" rtl="0" eaLnBrk="1" latinLnBrk="0" hangingPunct="1">
        <a:lnSpc>
          <a:spcPct val="100000"/>
        </a:lnSpc>
        <a:spcBef>
          <a:spcPts val="1800"/>
        </a:spcBef>
        <a:buFont typeface="LucidaGrande" charset="0"/>
        <a:buNone/>
        <a:tabLst/>
        <a:defRPr sz="1600" b="1" kern="1200" cap="all" spc="100" baseline="0">
          <a:solidFill>
            <a:schemeClr val="accent2"/>
          </a:solidFill>
          <a:latin typeface="Calibri" charset="0"/>
          <a:ea typeface="Calibri" charset="0"/>
          <a:cs typeface="Calibri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/>
        <a:buNone/>
        <a:tabLst/>
        <a:defRPr sz="1200" i="1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5pPr>
      <a:lvl6pPr marL="0" indent="0" algn="l" defTabSz="914400" rtl="0" eaLnBrk="1" latinLnBrk="0" hangingPunct="1">
        <a:lnSpc>
          <a:spcPct val="100000"/>
        </a:lnSpc>
        <a:spcBef>
          <a:spcPts val="1800"/>
        </a:spcBef>
        <a:buFont typeface="Arial"/>
        <a:buNone/>
        <a:defRPr sz="10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6000">
              <a:schemeClr val="accent2"/>
            </a:gs>
            <a:gs pos="74000">
              <a:schemeClr val="accent1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2888" y="414779"/>
            <a:ext cx="6770680" cy="5762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LEVEL 1 TITLE</a:t>
            </a:r>
          </a:p>
          <a:p>
            <a:pPr marL="11113" marR="0" lvl="1" indent="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“Pull quote goes here. All text should be white. Pull quote goes here. All text should be white. Pull quote goes here. </a:t>
            </a:r>
            <a:br>
              <a:rPr lang="en-US"/>
            </a:br>
            <a:r>
              <a:rPr lang="en-US"/>
              <a:t>All text should be white.”</a:t>
            </a:r>
          </a:p>
          <a:p>
            <a:pPr marL="0" marR="0" lvl="2" indent="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PERSON BEING QUOTED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4" y="0"/>
            <a:ext cx="42164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0" y="1"/>
            <a:ext cx="36576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782890" y="6400451"/>
            <a:ext cx="6309180" cy="4575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11113" indent="0" algn="l">
              <a:tabLst/>
              <a:defRPr sz="700" i="1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l-NL"/>
              <a:t>DocEng'25 Keynote 4 Sep 2025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82889" y="6400451"/>
            <a:ext cx="6770679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86648" y="6446663"/>
            <a:ext cx="8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9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ts val="3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000" kern="1200" cap="all" spc="100" baseline="0">
          <a:solidFill>
            <a:schemeClr val="bg1"/>
          </a:solidFill>
          <a:latin typeface="Oswald" charset="0"/>
          <a:ea typeface="Oswald" charset="0"/>
          <a:cs typeface="Oswald" charset="0"/>
        </a:defRPr>
      </a:lvl1pPr>
      <a:lvl2pPr marL="11113" marR="0" indent="0" algn="l" defTabSz="914400" rtl="0" eaLnBrk="1" fontAlgn="auto" latinLnBrk="0" hangingPunct="1">
        <a:lnSpc>
          <a:spcPts val="3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i="1" kern="1200">
          <a:solidFill>
            <a:schemeClr val="bg1"/>
          </a:solidFill>
          <a:latin typeface="Georgia" charset="0"/>
          <a:ea typeface="Georgia" charset="0"/>
          <a:cs typeface="Georgia" charset="0"/>
        </a:defRPr>
      </a:lvl2pPr>
      <a:lvl3pPr marL="0" marR="0" indent="0" algn="l" defTabSz="914400" rtl="0" eaLnBrk="1" fontAlgn="auto" latinLnBrk="0" hangingPunct="1">
        <a:lnSpc>
          <a:spcPts val="3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000" kern="1200" cap="all" spc="100" baseline="0">
          <a:solidFill>
            <a:schemeClr val="bg1"/>
          </a:solidFill>
          <a:latin typeface="Oswald" charset="0"/>
          <a:ea typeface="Oswald" charset="0"/>
          <a:cs typeface="Oswald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euromorphicComputationResearchProgram/ClarAV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506.05074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pp.any.run/submissions" TargetMode="Externa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corpora.s3.amazonaws.com/s3_browser.html#corpora/files/govdocs1/zipfiles/" TargetMode="External"/><Relationship Id="rId2" Type="http://schemas.openxmlformats.org/officeDocument/2006/relationships/hyperlink" Target="https://www.unb.ca/cic/datasets/pdfmal-2022.html" TargetMode="Externa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virusshare.com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crepo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ieee-dataport.org/" TargetMode="External"/><Relationship Id="rId4" Type="http://schemas.openxmlformats.org/officeDocument/2006/relationships/hyperlink" Target="https://www.virustotal.com/gui/home/upload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eur-ws.org/Vol-3652/paper8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36550" y="4254980"/>
            <a:ext cx="3898900" cy="217271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V="1">
            <a:off x="336550" y="839775"/>
            <a:ext cx="3898900" cy="71900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id="{6CA069E4-335C-403D-9CBF-CF8CB299D5C9}"/>
              </a:ext>
            </a:extLst>
          </p:cNvPr>
          <p:cNvSpPr txBox="1">
            <a:spLocks/>
          </p:cNvSpPr>
          <p:nvPr/>
        </p:nvSpPr>
        <p:spPr>
          <a:xfrm>
            <a:off x="925158" y="1443416"/>
            <a:ext cx="10930292" cy="2214184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None/>
              <a:defRPr sz="1400" b="0" i="1" kern="1200" cap="none" spc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Grande" charset="0"/>
              <a:buNone/>
              <a:tabLst/>
              <a:defRPr sz="20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charset="0"/>
              <a:buNone/>
              <a:tabLst/>
              <a:defRPr sz="18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LucidaGrande" charset="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600" i="1" kern="1200" baseline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4800" i="0" dirty="0">
                <a:latin typeface="Oswald" panose="02000303000000000000" pitchFamily="2" charset="0"/>
              </a:rPr>
              <a:t>Issues in Document Security:</a:t>
            </a:r>
          </a:p>
          <a:p>
            <a:pPr algn="ctr">
              <a:spcAft>
                <a:spcPts val="600"/>
              </a:spcAft>
            </a:pPr>
            <a:r>
              <a:rPr lang="en-US" sz="4800" i="0" dirty="0">
                <a:latin typeface="Oswald" panose="02000303000000000000" pitchFamily="2" charset="0"/>
              </a:rPr>
              <a:t>Discovery, Research, and Experimental Analysis</a:t>
            </a:r>
          </a:p>
          <a:p>
            <a:pPr algn="ctr">
              <a:spcAft>
                <a:spcPts val="600"/>
              </a:spcAft>
            </a:pPr>
            <a:r>
              <a:rPr lang="en-US" sz="4800" i="0" dirty="0">
                <a:latin typeface="Oswald" panose="02000303000000000000" pitchFamily="2" charset="0"/>
              </a:rPr>
              <a:t>of Malware  (DREAM)</a:t>
            </a:r>
            <a:endParaRPr lang="en-US" sz="4800" i="0" dirty="0"/>
          </a:p>
        </p:txBody>
      </p:sp>
      <p:pic>
        <p:nvPicPr>
          <p:cNvPr id="1032" name="Picture 8" descr="UMBC receives Carnegie Classification">
            <a:extLst>
              <a:ext uri="{FF2B5EF4-FFF2-40B4-BE49-F238E27FC236}">
                <a16:creationId xmlns:a16="http://schemas.microsoft.com/office/drawing/2014/main" id="{A1EF2D17-3D4B-79AF-8201-CB7EFB619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4756" y="74755"/>
            <a:ext cx="1450694" cy="8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500675AB-E120-7BEB-B12B-D056BED44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5162" y="3845513"/>
            <a:ext cx="8074371" cy="2172711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Charles Nicholas, Cynthia Matuszek, Robert Joyce, Ran Liu, </a:t>
            </a:r>
          </a:p>
          <a:p>
            <a:pPr algn="ctr"/>
            <a:r>
              <a:rPr lang="en-US" sz="2000" dirty="0"/>
              <a:t>Maksim Erem, Edward Raff</a:t>
            </a:r>
            <a:br>
              <a:rPr lang="en-US" sz="2000" dirty="0"/>
            </a:br>
            <a:endParaRPr lang="en-US" sz="2000" dirty="0"/>
          </a:p>
          <a:p>
            <a:pPr algn="ctr"/>
            <a:r>
              <a:rPr lang="en-US" sz="2000" dirty="0"/>
              <a:t>Department of Computer Science and Electrical Engineering</a:t>
            </a:r>
            <a:br>
              <a:rPr lang="en-US" sz="2000" dirty="0"/>
            </a:br>
            <a:r>
              <a:rPr lang="en-US" sz="2000" dirty="0"/>
              <a:t>University of Maryland, Baltimore County (UMBC)</a:t>
            </a:r>
          </a:p>
          <a:p>
            <a:pPr algn="ctr"/>
            <a:r>
              <a:rPr lang="en-US" sz="2000" dirty="0"/>
              <a:t>Adapted for CMSC 491/691 Active Cyber Defense</a:t>
            </a:r>
          </a:p>
        </p:txBody>
      </p:sp>
    </p:spTree>
    <p:extLst>
      <p:ext uri="{BB962C8B-B14F-4D97-AF65-F5344CB8AC3E}">
        <p14:creationId xmlns:p14="http://schemas.microsoft.com/office/powerpoint/2010/main" val="184873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A35308-F7A1-4512-98A5-0080228A9A67}"/>
              </a:ext>
            </a:extLst>
          </p:cNvPr>
          <p:cNvSpPr txBox="1"/>
          <p:nvPr/>
        </p:nvSpPr>
        <p:spPr>
          <a:xfrm>
            <a:off x="838199" y="1585732"/>
            <a:ext cx="10710339" cy="47654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Although most work on malware classification focuses on benign/malicious classification and family classification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1600" dirty="0">
              <a:cs typeface="Arial" panose="020B0604020202020204" pitchFamily="34" charset="0"/>
            </a:endParaRP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We identify four other classification tasks that we believe are important but under-explored: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Behavior or malware category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File format, target OS, or programming language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Vulnerability that is exploited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Malware packer (surprisingly hard?)</a:t>
            </a: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F87D2284-E7E0-45B0-B0BA-CFAAD22FB9C5}"/>
              </a:ext>
            </a:extLst>
          </p:cNvPr>
          <p:cNvSpPr txBox="1">
            <a:spLocks/>
          </p:cNvSpPr>
          <p:nvPr/>
        </p:nvSpPr>
        <p:spPr>
          <a:xfrm>
            <a:off x="944560" y="486137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Malware Classification Tasks</a:t>
            </a:r>
            <a:endParaRPr lang="en-US" sz="4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DFF5D2-5051-809F-6686-237387C90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044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A35308-F7A1-4512-98A5-0080228A9A67}"/>
              </a:ext>
            </a:extLst>
          </p:cNvPr>
          <p:cNvSpPr txBox="1"/>
          <p:nvPr/>
        </p:nvSpPr>
        <p:spPr>
          <a:xfrm>
            <a:off x="838199" y="1585732"/>
            <a:ext cx="10710339" cy="32265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Labeled benchmark datasets for these four uncommon tasks have limitations or are nonexistent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SOREL has 10 million malware files and 11 behavioral tags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No publicly-available malware datasets are labeled by platform, vulnerability, or packer – until recently (i.e. EMBER 2024)</a:t>
            </a: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F87D2284-E7E0-45B0-B0BA-CFAAD22FB9C5}"/>
              </a:ext>
            </a:extLst>
          </p:cNvPr>
          <p:cNvSpPr txBox="1">
            <a:spLocks/>
          </p:cNvSpPr>
          <p:nvPr/>
        </p:nvSpPr>
        <p:spPr>
          <a:xfrm>
            <a:off x="944560" y="486137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Prior Labeled Malware Datasets</a:t>
            </a:r>
            <a:endParaRPr lang="en-US" sz="4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9E21B4-A73E-F895-9BD0-0363D5195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44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A35308-F7A1-4512-98A5-0080228A9A67}"/>
              </a:ext>
            </a:extLst>
          </p:cNvPr>
          <p:cNvSpPr txBox="1"/>
          <p:nvPr/>
        </p:nvSpPr>
        <p:spPr>
          <a:xfrm>
            <a:off x="944560" y="1710408"/>
            <a:ext cx="10710339" cy="44807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Building any large dataset by hand is not practical, so we need to automate somehow.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Aha! Given some executable binary that we might consider for inclusion in a benchmark data set,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See what </a:t>
            </a:r>
            <a:r>
              <a:rPr lang="en-US" sz="3200" dirty="0" err="1">
                <a:cs typeface="Arial" panose="020B0604020202020204" pitchFamily="34" charset="0"/>
              </a:rPr>
              <a:t>VirusTotal</a:t>
            </a:r>
            <a:r>
              <a:rPr lang="en-US" sz="3200" dirty="0">
                <a:cs typeface="Arial" panose="020B0604020202020204" pitchFamily="34" charset="0"/>
              </a:rPr>
              <a:t> makes of it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Keep the report, and extract “tokens” from it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These tokens are, of course, not standardized at all </a:t>
            </a:r>
            <a:r>
              <a:rPr lang="en-US" sz="3200" dirty="0">
                <a:cs typeface="Arial" panose="020B0604020202020204" pitchFamily="34" charset="0"/>
                <a:sym typeface="Wingdings" panose="05000000000000000000" pitchFamily="2" charset="2"/>
              </a:rPr>
              <a:t></a:t>
            </a:r>
            <a:endParaRPr lang="en-US" sz="3200" dirty="0">
              <a:cs typeface="Arial" panose="020B0604020202020204" pitchFamily="34" charset="0"/>
            </a:endParaRP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F87D2284-E7E0-45B0-B0BA-CFAAD22FB9C5}"/>
              </a:ext>
            </a:extLst>
          </p:cNvPr>
          <p:cNvSpPr txBox="1">
            <a:spLocks/>
          </p:cNvSpPr>
          <p:nvPr/>
        </p:nvSpPr>
        <p:spPr>
          <a:xfrm>
            <a:off x="944560" y="420823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Our Approach: Mine AV Scan Reports</a:t>
            </a:r>
            <a:endParaRPr lang="en-US" sz="4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881036-A37D-8F72-ECAA-FD3C5DB041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219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A35308-F7A1-4512-98A5-0080228A9A67}"/>
              </a:ext>
            </a:extLst>
          </p:cNvPr>
          <p:cNvSpPr txBox="1"/>
          <p:nvPr/>
        </p:nvSpPr>
        <p:spPr>
          <a:xfrm>
            <a:off x="944560" y="1710408"/>
            <a:ext cx="10710339" cy="48833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cs typeface="Arial" panose="020B0604020202020204" pitchFamily="34" charset="0"/>
              </a:rPr>
              <a:t>VirusTotal</a:t>
            </a:r>
            <a:r>
              <a:rPr lang="en-US" sz="3200" dirty="0">
                <a:cs typeface="Arial" panose="020B0604020202020204" pitchFamily="34" charset="0"/>
              </a:rPr>
              <a:t> will scan the file with </a:t>
            </a:r>
            <a:br>
              <a:rPr lang="en-US" sz="3200" dirty="0">
                <a:cs typeface="Arial" panose="020B0604020202020204" pitchFamily="34" charset="0"/>
              </a:rPr>
            </a:br>
            <a:r>
              <a:rPr lang="en-US" sz="3200" dirty="0">
                <a:cs typeface="Arial" panose="020B0604020202020204" pitchFamily="34" charset="0"/>
              </a:rPr>
              <a:t>a collection of AV products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Each product generates an AV </a:t>
            </a:r>
            <a:br>
              <a:rPr lang="en-US" sz="3200" dirty="0">
                <a:cs typeface="Arial" panose="020B0604020202020204" pitchFamily="34" charset="0"/>
              </a:rPr>
            </a:br>
            <a:r>
              <a:rPr lang="en-US" sz="3200" dirty="0">
                <a:cs typeface="Arial" panose="020B0604020202020204" pitchFamily="34" charset="0"/>
              </a:rPr>
              <a:t>label describing the file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Can include behavior, platform,</a:t>
            </a:r>
            <a:br>
              <a:rPr lang="en-US" sz="3200" dirty="0">
                <a:cs typeface="Arial" panose="020B0604020202020204" pitchFamily="34" charset="0"/>
              </a:rPr>
            </a:br>
            <a:r>
              <a:rPr lang="en-US" sz="3200" dirty="0">
                <a:cs typeface="Arial" panose="020B0604020202020204" pitchFamily="34" charset="0"/>
              </a:rPr>
              <a:t>exploit, and packer information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Use these labels to classify the </a:t>
            </a:r>
            <a:br>
              <a:rPr lang="en-US" sz="3200" dirty="0">
                <a:cs typeface="Arial" panose="020B0604020202020204" pitchFamily="34" charset="0"/>
              </a:rPr>
            </a:br>
            <a:r>
              <a:rPr lang="en-US" sz="3200" dirty="0">
                <a:cs typeface="Arial" panose="020B0604020202020204" pitchFamily="34" charset="0"/>
              </a:rPr>
              <a:t>suspect file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F87D2284-E7E0-45B0-B0BA-CFAAD22FB9C5}"/>
              </a:ext>
            </a:extLst>
          </p:cNvPr>
          <p:cNvSpPr txBox="1">
            <a:spLocks/>
          </p:cNvSpPr>
          <p:nvPr/>
        </p:nvSpPr>
        <p:spPr>
          <a:xfrm>
            <a:off x="944560" y="420823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Tagging Malware Using AV Scan Reports</a:t>
            </a:r>
            <a:endParaRPr lang="en-US" sz="4800" dirty="0"/>
          </a:p>
        </p:txBody>
      </p:sp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3F61772B-0DEF-195D-D63F-495AB7EA6D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629" y="1838413"/>
            <a:ext cx="4782824" cy="363412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93F474-D560-4C3E-4450-3A239E567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950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A35308-F7A1-4512-98A5-0080228A9A67}"/>
              </a:ext>
            </a:extLst>
          </p:cNvPr>
          <p:cNvSpPr txBox="1"/>
          <p:nvPr/>
        </p:nvSpPr>
        <p:spPr>
          <a:xfrm>
            <a:off x="843229" y="1585732"/>
            <a:ext cx="10710339" cy="33162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We created a new AV-based malware tagger called </a:t>
            </a:r>
            <a:r>
              <a:rPr lang="en-US" sz="3200" b="1" dirty="0" err="1">
                <a:cs typeface="Arial" panose="020B0604020202020204" pitchFamily="34" charset="0"/>
              </a:rPr>
              <a:t>ClarAVy</a:t>
            </a:r>
            <a:endParaRPr lang="en-US" sz="3200" b="1" dirty="0">
              <a:cs typeface="Arial" panose="020B0604020202020204" pitchFamily="34" charset="0"/>
            </a:endParaRP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“Clarifying noise in AV scan data”</a:t>
            </a:r>
            <a:endParaRPr lang="en-US" sz="2400" b="1" dirty="0">
              <a:cs typeface="Arial" panose="020B0604020202020204" pitchFamily="34" charset="0"/>
            </a:endParaRP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cs typeface="Arial" panose="020B0604020202020204" pitchFamily="34" charset="0"/>
              </a:rPr>
              <a:t>ClarAVy</a:t>
            </a:r>
            <a:r>
              <a:rPr lang="en-US" sz="3200" dirty="0">
                <a:cs typeface="Arial" panose="020B0604020202020204" pitchFamily="34" charset="0"/>
              </a:rPr>
              <a:t> works by parsing AV labels, and using a taxonomy to standardize the information returned by </a:t>
            </a:r>
            <a:r>
              <a:rPr lang="en-US" sz="3200" dirty="0" err="1">
                <a:cs typeface="Arial" panose="020B0604020202020204" pitchFamily="34" charset="0"/>
              </a:rPr>
              <a:t>VirusTotal</a:t>
            </a:r>
            <a:endParaRPr lang="en-US" sz="2400" dirty="0">
              <a:cs typeface="Arial" panose="020B0604020202020204" pitchFamily="34" charset="0"/>
            </a:endParaRP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We used </a:t>
            </a:r>
            <a:r>
              <a:rPr lang="en-US" sz="3200" dirty="0" err="1">
                <a:cs typeface="Arial" panose="020B0604020202020204" pitchFamily="34" charset="0"/>
              </a:rPr>
              <a:t>ClarAVy</a:t>
            </a:r>
            <a:r>
              <a:rPr lang="en-US" sz="3200" dirty="0">
                <a:cs typeface="Arial" panose="020B0604020202020204" pitchFamily="34" charset="0"/>
              </a:rPr>
              <a:t> to create a benchmark dataset tagged by category, platform, vulnerability, and packer</a:t>
            </a: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F87D2284-E7E0-45B0-B0BA-CFAAD22FB9C5}"/>
              </a:ext>
            </a:extLst>
          </p:cNvPr>
          <p:cNvSpPr txBox="1">
            <a:spLocks/>
          </p:cNvSpPr>
          <p:nvPr/>
        </p:nvSpPr>
        <p:spPr>
          <a:xfrm>
            <a:off x="944560" y="486137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Improving AV-Based Tagging</a:t>
            </a:r>
            <a:endParaRPr lang="en-US" sz="4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B3A95B-5A2A-8980-87EC-CA248CF5F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841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4">
            <a:extLst>
              <a:ext uri="{FF2B5EF4-FFF2-40B4-BE49-F238E27FC236}">
                <a16:creationId xmlns:a16="http://schemas.microsoft.com/office/drawing/2014/main" id="{7141D7C4-F933-6AD3-5881-25D7537BCE25}"/>
              </a:ext>
            </a:extLst>
          </p:cNvPr>
          <p:cNvSpPr txBox="1">
            <a:spLocks/>
          </p:cNvSpPr>
          <p:nvPr/>
        </p:nvSpPr>
        <p:spPr>
          <a:xfrm>
            <a:off x="944560" y="486137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 err="1">
                <a:latin typeface="Oswald" panose="02000303000000000000" pitchFamily="2" charset="0"/>
              </a:rPr>
              <a:t>ClarAVy</a:t>
            </a:r>
            <a:r>
              <a:rPr lang="en-US" sz="4800" dirty="0">
                <a:latin typeface="Oswald" panose="02000303000000000000" pitchFamily="2" charset="0"/>
              </a:rPr>
              <a:t> AV Label Parsing</a:t>
            </a:r>
            <a:endParaRPr lang="en-US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D24B7D-4E75-6CE0-303C-2296343DA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830" y="1453369"/>
            <a:ext cx="5421085" cy="4835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E0C8DD-82CF-FF2B-BD1E-01E88894F162}"/>
              </a:ext>
            </a:extLst>
          </p:cNvPr>
          <p:cNvSpPr txBox="1"/>
          <p:nvPr/>
        </p:nvSpPr>
        <p:spPr>
          <a:xfrm>
            <a:off x="843230" y="1585732"/>
            <a:ext cx="5383400" cy="49449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cs typeface="Arial" panose="020B0604020202020204" pitchFamily="34" charset="0"/>
              </a:rPr>
              <a:t>ClarAVy</a:t>
            </a:r>
            <a:r>
              <a:rPr lang="en-US" sz="3200" dirty="0">
                <a:cs typeface="Arial" panose="020B0604020202020204" pitchFamily="34" charset="0"/>
              </a:rPr>
              <a:t> supports parsing 882 AV label formats across 90 different AV products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2800" dirty="0">
              <a:cs typeface="Arial" panose="020B0604020202020204" pitchFamily="34" charset="0"/>
            </a:endParaRP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Parsers were developed with 40 million </a:t>
            </a:r>
            <a:r>
              <a:rPr lang="en-US" sz="3200" dirty="0" err="1">
                <a:cs typeface="Arial" panose="020B0604020202020204" pitchFamily="34" charset="0"/>
              </a:rPr>
              <a:t>VirusTotal</a:t>
            </a:r>
            <a:r>
              <a:rPr lang="en-US" sz="3200" dirty="0">
                <a:cs typeface="Arial" panose="020B0604020202020204" pitchFamily="34" charset="0"/>
              </a:rPr>
              <a:t> scans</a:t>
            </a:r>
            <a:br>
              <a:rPr lang="en-US" sz="3200" dirty="0">
                <a:cs typeface="Arial" panose="020B0604020202020204" pitchFamily="34" charset="0"/>
              </a:rPr>
            </a:br>
            <a:endParaRPr lang="en-US" sz="2800" dirty="0">
              <a:cs typeface="Arial" panose="020B0604020202020204" pitchFamily="34" charset="0"/>
            </a:endParaRP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Coverage for 99.5% of our </a:t>
            </a:r>
            <a:r>
              <a:rPr lang="en-US" sz="3200" b="1" dirty="0">
                <a:cs typeface="Arial" panose="020B0604020202020204" pitchFamily="34" charset="0"/>
              </a:rPr>
              <a:t>1.1 billion</a:t>
            </a:r>
            <a:r>
              <a:rPr lang="en-US" sz="3200" dirty="0">
                <a:cs typeface="Arial" panose="020B0604020202020204" pitchFamily="34" charset="0"/>
              </a:rPr>
              <a:t> AV labels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1200" b="1" dirty="0"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26858-CF42-544A-922D-631605D1D3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768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4">
            <a:extLst>
              <a:ext uri="{FF2B5EF4-FFF2-40B4-BE49-F238E27FC236}">
                <a16:creationId xmlns:a16="http://schemas.microsoft.com/office/drawing/2014/main" id="{7141D7C4-F933-6AD3-5881-25D7537BCE25}"/>
              </a:ext>
            </a:extLst>
          </p:cNvPr>
          <p:cNvSpPr txBox="1">
            <a:spLocks/>
          </p:cNvSpPr>
          <p:nvPr/>
        </p:nvSpPr>
        <p:spPr>
          <a:xfrm>
            <a:off x="944560" y="529622"/>
            <a:ext cx="10609008" cy="1099595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latin typeface="Oswald" panose="02000303000000000000" pitchFamily="2" charset="0"/>
              </a:rPr>
              <a:t>Mal</a:t>
            </a:r>
            <a:r>
              <a:rPr lang="en-US" sz="4800" dirty="0">
                <a:latin typeface="Oswald" panose="02000303000000000000" pitchFamily="2" charset="0"/>
              </a:rPr>
              <a:t>ware </a:t>
            </a:r>
            <a:r>
              <a:rPr lang="en-US" sz="4800" b="1" dirty="0">
                <a:latin typeface="Oswald" panose="02000303000000000000" pitchFamily="2" charset="0"/>
              </a:rPr>
              <a:t>D</a:t>
            </a:r>
            <a:r>
              <a:rPr lang="en-US" sz="4800" dirty="0">
                <a:latin typeface="Oswald" panose="02000303000000000000" pitchFamily="2" charset="0"/>
              </a:rPr>
              <a:t>atasets for </a:t>
            </a:r>
            <a:r>
              <a:rPr lang="en-US" sz="4800" b="1" dirty="0">
                <a:latin typeface="Oswald" panose="02000303000000000000" pitchFamily="2" charset="0"/>
              </a:rPr>
              <a:t>I</a:t>
            </a:r>
            <a:r>
              <a:rPr lang="en-US" sz="4800" dirty="0">
                <a:latin typeface="Oswald" panose="02000303000000000000" pitchFamily="2" charset="0"/>
              </a:rPr>
              <a:t>nfrequent </a:t>
            </a:r>
            <a:r>
              <a:rPr lang="en-US" sz="4800" b="1" dirty="0">
                <a:latin typeface="Oswald" panose="02000303000000000000" pitchFamily="2" charset="0"/>
              </a:rPr>
              <a:t>C</a:t>
            </a:r>
            <a:r>
              <a:rPr lang="en-US" sz="4800" dirty="0">
                <a:latin typeface="Oswald" panose="02000303000000000000" pitchFamily="2" charset="0"/>
              </a:rPr>
              <a:t>lassification </a:t>
            </a:r>
            <a:r>
              <a:rPr lang="en-US" sz="4800" b="1" dirty="0">
                <a:latin typeface="Oswald" panose="02000303000000000000" pitchFamily="2" charset="0"/>
              </a:rPr>
              <a:t>T</a:t>
            </a:r>
            <a:r>
              <a:rPr lang="en-US" sz="4800" dirty="0">
                <a:latin typeface="Oswald" panose="02000303000000000000" pitchFamily="2" charset="0"/>
              </a:rPr>
              <a:t>asks</a:t>
            </a:r>
            <a:endParaRPr lang="en-US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90AF05-0D35-E04C-49A6-52E32FDA6555}"/>
              </a:ext>
            </a:extLst>
          </p:cNvPr>
          <p:cNvSpPr txBox="1"/>
          <p:nvPr/>
        </p:nvSpPr>
        <p:spPr>
          <a:xfrm>
            <a:off x="817092" y="1897762"/>
            <a:ext cx="10863943" cy="43909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Once we were confident that </a:t>
            </a:r>
            <a:r>
              <a:rPr lang="en-US" sz="3200" dirty="0" err="1">
                <a:cs typeface="Arial" panose="020B0604020202020204" pitchFamily="34" charset="0"/>
              </a:rPr>
              <a:t>ClarAVy</a:t>
            </a:r>
            <a:r>
              <a:rPr lang="en-US" sz="3200" dirty="0">
                <a:cs typeface="Arial" panose="020B0604020202020204" pitchFamily="34" charset="0"/>
              </a:rPr>
              <a:t> was working,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We used the </a:t>
            </a:r>
            <a:r>
              <a:rPr lang="en-US" sz="3200" dirty="0" err="1">
                <a:cs typeface="Arial" panose="020B0604020202020204" pitchFamily="34" charset="0"/>
              </a:rPr>
              <a:t>VirusTotal</a:t>
            </a:r>
            <a:r>
              <a:rPr lang="en-US" sz="3200" dirty="0">
                <a:cs typeface="Arial" panose="020B0604020202020204" pitchFamily="34" charset="0"/>
              </a:rPr>
              <a:t> API to collect over 40 million AV scan reports for chunks 0 – 465 of the </a:t>
            </a:r>
            <a:r>
              <a:rPr lang="en-US" sz="3200" dirty="0" err="1">
                <a:cs typeface="Arial" panose="020B0604020202020204" pitchFamily="34" charset="0"/>
              </a:rPr>
              <a:t>VirusShare</a:t>
            </a:r>
            <a:r>
              <a:rPr lang="en-US" sz="3200" dirty="0">
                <a:cs typeface="Arial" panose="020B0604020202020204" pitchFamily="34" charset="0"/>
              </a:rPr>
              <a:t> dataset</a:t>
            </a:r>
            <a:endParaRPr lang="en-US" sz="2400" dirty="0">
              <a:cs typeface="Arial" panose="020B0604020202020204" pitchFamily="34" charset="0"/>
            </a:endParaRP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Then we tagged all of this malware using </a:t>
            </a:r>
            <a:r>
              <a:rPr lang="en-US" sz="3200" dirty="0" err="1">
                <a:cs typeface="Arial" panose="020B0604020202020204" pitchFamily="34" charset="0"/>
              </a:rPr>
              <a:t>ClarAVy</a:t>
            </a:r>
            <a:endParaRPr lang="en-US" sz="3200" dirty="0">
              <a:cs typeface="Arial" panose="020B0604020202020204" pitchFamily="34" charset="0"/>
            </a:endParaRP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discarded tags which were too rare and down-sampled tags which were too common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Focus on tags related to behavior, platform, vulnerability, and packer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CD569-CDC3-CD45-F229-F1EF9AF57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4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4">
            <a:extLst>
              <a:ext uri="{FF2B5EF4-FFF2-40B4-BE49-F238E27FC236}">
                <a16:creationId xmlns:a16="http://schemas.microsoft.com/office/drawing/2014/main" id="{7141D7C4-F933-6AD3-5881-25D7537BCE25}"/>
              </a:ext>
            </a:extLst>
          </p:cNvPr>
          <p:cNvSpPr txBox="1">
            <a:spLocks/>
          </p:cNvSpPr>
          <p:nvPr/>
        </p:nvSpPr>
        <p:spPr>
          <a:xfrm>
            <a:off x="944560" y="529622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Contributions</a:t>
            </a:r>
            <a:endParaRPr lang="en-US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90AF05-0D35-E04C-49A6-52E32FDA6555}"/>
              </a:ext>
            </a:extLst>
          </p:cNvPr>
          <p:cNvSpPr txBox="1"/>
          <p:nvPr/>
        </p:nvSpPr>
        <p:spPr>
          <a:xfrm>
            <a:off x="838200" y="1629217"/>
            <a:ext cx="10715367" cy="49398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We’ve shared </a:t>
            </a:r>
            <a:r>
              <a:rPr lang="en-US" sz="3200" dirty="0" err="1">
                <a:cs typeface="Arial" panose="020B0604020202020204" pitchFamily="34" charset="0"/>
              </a:rPr>
              <a:t>ClarAVy</a:t>
            </a:r>
            <a:r>
              <a:rPr lang="en-US" sz="3200" dirty="0">
                <a:cs typeface="Arial" panose="020B0604020202020204" pitchFamily="34" charset="0"/>
              </a:rPr>
              <a:t> on GitHub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  <a:hlinkClick r:id="rId3"/>
              </a:rPr>
              <a:t>https://github.com/NeuromorphicComputationResearchProgram/ClarAVy</a:t>
            </a:r>
            <a:endParaRPr lang="en-US" sz="3200" dirty="0">
              <a:cs typeface="Arial" panose="020B0604020202020204" pitchFamily="34" charset="0"/>
            </a:endParaRP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Releasing file hashes and </a:t>
            </a:r>
            <a:r>
              <a:rPr lang="en-US" sz="3200" dirty="0" err="1">
                <a:cs typeface="Arial" panose="020B0604020202020204" pitchFamily="34" charset="0"/>
              </a:rPr>
              <a:t>ClarAVy</a:t>
            </a:r>
            <a:r>
              <a:rPr lang="en-US" sz="3200" dirty="0">
                <a:cs typeface="Arial" panose="020B0604020202020204" pitchFamily="34" charset="0"/>
              </a:rPr>
              <a:t> tags for </a:t>
            </a:r>
            <a:r>
              <a:rPr lang="en-US" sz="3200" dirty="0" err="1">
                <a:cs typeface="Arial" panose="020B0604020202020204" pitchFamily="34" charset="0"/>
              </a:rPr>
              <a:t>MalDICT</a:t>
            </a:r>
            <a:endParaRPr lang="en-US" sz="3200" dirty="0">
              <a:cs typeface="Arial" panose="020B0604020202020204" pitchFamily="34" charset="0"/>
            </a:endParaRP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More than 5.5 million tagged malware samples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Releasing disarmed executables and EMBER feature vectors for all PE files in MalDICT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Alas, researchers including ourselves have reason to avoid making live malware specimens easily available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46802-59F5-1634-578E-FA1D96AB1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065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5D909-BD23-6B24-7CF8-253561FA3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4">
            <a:extLst>
              <a:ext uri="{FF2B5EF4-FFF2-40B4-BE49-F238E27FC236}">
                <a16:creationId xmlns:a16="http://schemas.microsoft.com/office/drawing/2014/main" id="{D19A36B8-52A8-E65A-DE05-C2EC5E116571}"/>
              </a:ext>
            </a:extLst>
          </p:cNvPr>
          <p:cNvSpPr txBox="1">
            <a:spLocks/>
          </p:cNvSpPr>
          <p:nvPr/>
        </p:nvSpPr>
        <p:spPr>
          <a:xfrm>
            <a:off x="944560" y="529622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Recent Developments</a:t>
            </a:r>
            <a:endParaRPr lang="en-US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74CA5-4AA1-A7CF-C5F8-8553D59E46AD}"/>
              </a:ext>
            </a:extLst>
          </p:cNvPr>
          <p:cNvSpPr txBox="1"/>
          <p:nvPr/>
        </p:nvSpPr>
        <p:spPr>
          <a:xfrm>
            <a:off x="838200" y="1629217"/>
            <a:ext cx="10715367" cy="45704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Joyce et al, “EMBER2024 - A Benchmark Dataset for Holistic Evaluation of Malware Classifiers” (</a:t>
            </a:r>
            <a:r>
              <a:rPr lang="en-US" sz="3200" dirty="0">
                <a:cs typeface="Arial" panose="020B0604020202020204" pitchFamily="34" charset="0"/>
                <a:hlinkClick r:id="rId3"/>
              </a:rPr>
              <a:t>link</a:t>
            </a:r>
            <a:r>
              <a:rPr lang="en-US" sz="3200" dirty="0">
                <a:cs typeface="Arial" panose="020B0604020202020204" pitchFamily="34" charset="0"/>
              </a:rPr>
              <a:t>)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Metadata, feature vectors, hashes, but not binaries 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Code to allow the dataset to be updated (!)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Example classifiers (!)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Presented at KDD in Toronto, July 2025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(still placing emphasis on static analysis)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F64A0-DF31-1765-527D-D2314094B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211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29F4C-E616-3B1E-8103-4341573E4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4">
            <a:extLst>
              <a:ext uri="{FF2B5EF4-FFF2-40B4-BE49-F238E27FC236}">
                <a16:creationId xmlns:a16="http://schemas.microsoft.com/office/drawing/2014/main" id="{D2E25CB4-89D0-B34E-B83E-1FE96FF22BFD}"/>
              </a:ext>
            </a:extLst>
          </p:cNvPr>
          <p:cNvSpPr txBox="1">
            <a:spLocks/>
          </p:cNvSpPr>
          <p:nvPr/>
        </p:nvSpPr>
        <p:spPr>
          <a:xfrm>
            <a:off x="944560" y="529622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Ongoing work, and remarks</a:t>
            </a:r>
            <a:endParaRPr lang="en-US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21773B-4C1B-BF44-F482-AD85BF8C79EF}"/>
              </a:ext>
            </a:extLst>
          </p:cNvPr>
          <p:cNvSpPr txBox="1"/>
          <p:nvPr/>
        </p:nvSpPr>
        <p:spPr>
          <a:xfrm>
            <a:off x="838200" y="1629217"/>
            <a:ext cx="10715367" cy="50629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More datasets are in progress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Static data is much easier to get than dynamic data,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Which refers to data collected while the malware is running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In general, dynamic analysis needs more work, but that would be outside the scope of this talk – I think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Students can use each others’ datasets!</a:t>
            </a:r>
          </a:p>
          <a:p>
            <a:pPr>
              <a:spcBef>
                <a:spcPts val="650"/>
              </a:spcBef>
            </a:pPr>
            <a:endParaRPr lang="en-US" sz="3200" dirty="0">
              <a:cs typeface="Arial" panose="020B0604020202020204" pitchFamily="34" charset="0"/>
            </a:endParaRP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4CA5B-67E3-DBF1-11D0-0C29753A6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995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E392D22-B17D-1A14-7D99-2C823FA80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E8FA68-43C8-1221-7568-82DEB13BBC97}"/>
              </a:ext>
            </a:extLst>
          </p:cNvPr>
          <p:cNvSpPr/>
          <p:nvPr/>
        </p:nvSpPr>
        <p:spPr>
          <a:xfrm>
            <a:off x="336550" y="4254980"/>
            <a:ext cx="3898900" cy="217271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EBAB53-A530-4CA6-E121-CEF3DEB3EABC}"/>
              </a:ext>
            </a:extLst>
          </p:cNvPr>
          <p:cNvSpPr/>
          <p:nvPr/>
        </p:nvSpPr>
        <p:spPr>
          <a:xfrm flipV="1">
            <a:off x="336550" y="839775"/>
            <a:ext cx="3898900" cy="71900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id="{28CE8AEA-D082-C9CE-860F-AF0FE035F8AA}"/>
              </a:ext>
            </a:extLst>
          </p:cNvPr>
          <p:cNvSpPr txBox="1">
            <a:spLocks/>
          </p:cNvSpPr>
          <p:nvPr/>
        </p:nvSpPr>
        <p:spPr>
          <a:xfrm>
            <a:off x="925158" y="1443416"/>
            <a:ext cx="10930292" cy="2214184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None/>
              <a:defRPr sz="1400" b="0" i="1" kern="1200" cap="none" spc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Grande" charset="0"/>
              <a:buNone/>
              <a:tabLst/>
              <a:defRPr sz="20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charset="0"/>
              <a:buNone/>
              <a:tabLst/>
              <a:defRPr sz="18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LucidaGrande" charset="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600" i="1" kern="1200" baseline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4800" i="0" dirty="0">
                <a:latin typeface="Oswald" panose="02000303000000000000" pitchFamily="2" charset="0"/>
              </a:rPr>
              <a:t>Issues in Document Security:</a:t>
            </a:r>
          </a:p>
          <a:p>
            <a:pPr algn="ctr">
              <a:spcAft>
                <a:spcPts val="600"/>
              </a:spcAft>
            </a:pPr>
            <a:r>
              <a:rPr lang="en-US" sz="4800" i="0" dirty="0">
                <a:latin typeface="Oswald" panose="02000303000000000000" pitchFamily="2" charset="0"/>
              </a:rPr>
              <a:t>Discovery, Research, and Experimental Analysis</a:t>
            </a:r>
          </a:p>
          <a:p>
            <a:pPr algn="ctr">
              <a:spcAft>
                <a:spcPts val="600"/>
              </a:spcAft>
            </a:pPr>
            <a:r>
              <a:rPr lang="en-US" sz="4800" i="0" dirty="0">
                <a:latin typeface="Oswald" panose="02000303000000000000" pitchFamily="2" charset="0"/>
              </a:rPr>
              <a:t>of Malware  (DREAM)</a:t>
            </a:r>
            <a:endParaRPr lang="en-US" sz="4800" i="0" dirty="0"/>
          </a:p>
        </p:txBody>
      </p:sp>
      <p:pic>
        <p:nvPicPr>
          <p:cNvPr id="1032" name="Picture 8" descr="UMBC receives Carnegie Classification">
            <a:extLst>
              <a:ext uri="{FF2B5EF4-FFF2-40B4-BE49-F238E27FC236}">
                <a16:creationId xmlns:a16="http://schemas.microsoft.com/office/drawing/2014/main" id="{6562DB8B-78D3-E347-DDD2-7A97448A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4756" y="74755"/>
            <a:ext cx="1450694" cy="8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B026A6-38A8-6A66-705C-3D2AB0DA1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904" y="790053"/>
            <a:ext cx="11360800" cy="249672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000" dirty="0">
                <a:latin typeface="Oswald" panose="02000303000000000000" pitchFamily="2" charset="0"/>
              </a:rPr>
              <a:t>Issues in Document Security:</a:t>
            </a:r>
            <a:br>
              <a:rPr lang="en-US" sz="4000" dirty="0">
                <a:latin typeface="Oswald" panose="02000303000000000000" pitchFamily="2" charset="0"/>
              </a:rPr>
            </a:br>
            <a:r>
              <a:rPr lang="en-US" sz="4000" dirty="0">
                <a:latin typeface="Oswald" panose="02000303000000000000" pitchFamily="2" charset="0"/>
              </a:rPr>
              <a:t>Discovery, Research, and Experimental Analysis</a:t>
            </a:r>
            <a:br>
              <a:rPr lang="en-US" sz="4000" dirty="0">
                <a:latin typeface="Oswald" panose="02000303000000000000" pitchFamily="2" charset="0"/>
              </a:rPr>
            </a:br>
            <a:r>
              <a:rPr lang="en-US" sz="4000" dirty="0">
                <a:latin typeface="Oswald" panose="02000303000000000000" pitchFamily="2" charset="0"/>
              </a:rPr>
              <a:t>of Malware  (DREAM)</a:t>
            </a:r>
            <a:endParaRPr lang="en-US" sz="40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0D04244-649B-7EDF-C3D9-63D853BA8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650" y="3429000"/>
            <a:ext cx="11360800" cy="2819400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Charles Nicholas, Cynthia Matuszek, Robert Joyce, Ran Liu, </a:t>
            </a:r>
          </a:p>
          <a:p>
            <a:pPr algn="ctr"/>
            <a:r>
              <a:rPr lang="en-US" sz="2800" dirty="0"/>
              <a:t>Maksim Erem, Edward Raff</a:t>
            </a:r>
            <a:br>
              <a:rPr lang="en-US" sz="2000" dirty="0"/>
            </a:br>
            <a:endParaRPr lang="en-US" sz="2000" dirty="0"/>
          </a:p>
          <a:p>
            <a:pPr algn="ctr"/>
            <a:r>
              <a:rPr lang="en-US" sz="2000" dirty="0"/>
              <a:t>Department of Computer Science and Electrical Engineering</a:t>
            </a:r>
            <a:br>
              <a:rPr lang="en-US" sz="2000" dirty="0"/>
            </a:br>
            <a:r>
              <a:rPr lang="en-US" sz="2000" dirty="0"/>
              <a:t>University of Maryland, Baltimore County (UMBC)</a:t>
            </a:r>
          </a:p>
          <a:p>
            <a:pPr algn="ctr"/>
            <a:r>
              <a:rPr lang="en-US" sz="2000" dirty="0"/>
              <a:t>Document Engineering 2025 Keynote</a:t>
            </a:r>
          </a:p>
        </p:txBody>
      </p:sp>
    </p:spTree>
    <p:extLst>
      <p:ext uri="{BB962C8B-B14F-4D97-AF65-F5344CB8AC3E}">
        <p14:creationId xmlns:p14="http://schemas.microsoft.com/office/powerpoint/2010/main" val="3834926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5DD58-9446-782C-5C48-6E6708D39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4">
            <a:extLst>
              <a:ext uri="{FF2B5EF4-FFF2-40B4-BE49-F238E27FC236}">
                <a16:creationId xmlns:a16="http://schemas.microsoft.com/office/drawing/2014/main" id="{22F6D51C-AD99-5BFA-C938-EDD9A1CA1649}"/>
              </a:ext>
            </a:extLst>
          </p:cNvPr>
          <p:cNvSpPr txBox="1">
            <a:spLocks/>
          </p:cNvSpPr>
          <p:nvPr/>
        </p:nvSpPr>
        <p:spPr>
          <a:xfrm>
            <a:off x="944560" y="529622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2.  Not all malware abides in EXE files</a:t>
            </a:r>
            <a:endParaRPr lang="en-US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277DDF-0805-D31C-BFE0-8C43BC9DE655}"/>
              </a:ext>
            </a:extLst>
          </p:cNvPr>
          <p:cNvSpPr txBox="1"/>
          <p:nvPr/>
        </p:nvSpPr>
        <p:spPr>
          <a:xfrm>
            <a:off x="838200" y="1629217"/>
            <a:ext cx="10715367" cy="50629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In fact, much malware targets Android, </a:t>
            </a:r>
            <a:r>
              <a:rPr lang="en-US" sz="3200" dirty="0" err="1">
                <a:cs typeface="Arial" panose="020B0604020202020204" pitchFamily="34" charset="0"/>
              </a:rPr>
              <a:t>iDevices</a:t>
            </a:r>
            <a:r>
              <a:rPr lang="en-US" sz="3200" dirty="0">
                <a:cs typeface="Arial" panose="020B0604020202020204" pitchFamily="34" charset="0"/>
              </a:rPr>
              <a:t>, web users, and the Internet of Things </a:t>
            </a:r>
            <a:r>
              <a:rPr lang="en-US" sz="3200" dirty="0">
                <a:cs typeface="Arial" panose="020B0604020202020204" pitchFamily="34" charset="0"/>
                <a:sym typeface="Wingdings" panose="05000000000000000000" pitchFamily="2" charset="2"/>
              </a:rPr>
              <a:t></a:t>
            </a:r>
            <a:r>
              <a:rPr lang="en-US" sz="3200" dirty="0">
                <a:cs typeface="Arial" panose="020B0604020202020204" pitchFamily="34" charset="0"/>
              </a:rPr>
              <a:t> 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As well as documents, Word and PDF  </a:t>
            </a:r>
            <a:r>
              <a:rPr lang="en-US" sz="3200" dirty="0">
                <a:cs typeface="Arial" panose="020B0604020202020204" pitchFamily="34" charset="0"/>
                <a:sym typeface="Wingdings" panose="05000000000000000000" pitchFamily="2" charset="2"/>
              </a:rPr>
              <a:t>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  <a:sym typeface="Wingdings" panose="05000000000000000000" pitchFamily="2" charset="2"/>
              </a:rPr>
              <a:t>Word to the wise: open all documents inside a VM!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PDF files are a malware attack vector!</a:t>
            </a:r>
            <a:endParaRPr lang="en-US" sz="32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  <a:sym typeface="Wingdings" panose="05000000000000000000" pitchFamily="2" charset="2"/>
              </a:rPr>
              <a:t>Dr. Ran Liu looked at malicious PDF files (DocEng’23 and ‘24)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  <a:sym typeface="Wingdings" panose="05000000000000000000" pitchFamily="2" charset="2"/>
              </a:rPr>
              <a:t>We need data sets!</a:t>
            </a:r>
            <a:endParaRPr lang="en-US" sz="3200" dirty="0">
              <a:cs typeface="Arial" panose="020B0604020202020204" pitchFamily="34" charset="0"/>
            </a:endParaRP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E54CD-92C6-1425-141D-50094EAD99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387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4">
            <a:extLst>
              <a:ext uri="{FF2B5EF4-FFF2-40B4-BE49-F238E27FC236}">
                <a16:creationId xmlns:a16="http://schemas.microsoft.com/office/drawing/2014/main" id="{7141D7C4-F933-6AD3-5881-25D7537BCE25}"/>
              </a:ext>
            </a:extLst>
          </p:cNvPr>
          <p:cNvSpPr txBox="1">
            <a:spLocks/>
          </p:cNvSpPr>
          <p:nvPr/>
        </p:nvSpPr>
        <p:spPr>
          <a:xfrm>
            <a:off x="944560" y="529622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PDF Files Can Be Tricky!</a:t>
            </a:r>
            <a:endParaRPr lang="en-US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90AF05-0D35-E04C-49A6-52E32FDA6555}"/>
              </a:ext>
            </a:extLst>
          </p:cNvPr>
          <p:cNvSpPr txBox="1"/>
          <p:nvPr/>
        </p:nvSpPr>
        <p:spPr>
          <a:xfrm>
            <a:off x="838200" y="1629217"/>
            <a:ext cx="10715367" cy="44807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According to the ANY.RUN sandbox roughly 1/3 of malware uploaded for inspection is either a Word or PDF document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Optional live demo of ANY.RUN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  <a:hlinkClick r:id="rId2"/>
              </a:rPr>
              <a:t>https://app.any.run/submissions</a:t>
            </a:r>
            <a:endParaRPr lang="en-US" sz="3200" dirty="0">
              <a:cs typeface="Arial" panose="020B0604020202020204" pitchFamily="34" charset="0"/>
            </a:endParaRP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Or scan this code with your phone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Example of ANY.RUN output on next</a:t>
            </a:r>
            <a:br>
              <a:rPr lang="en-US" sz="3200" dirty="0">
                <a:cs typeface="Arial" panose="020B0604020202020204" pitchFamily="34" charset="0"/>
              </a:rPr>
            </a:br>
            <a:r>
              <a:rPr lang="en-US" sz="3200" dirty="0">
                <a:cs typeface="Arial" panose="020B0604020202020204" pitchFamily="34" charset="0"/>
              </a:rPr>
              <a:t>slide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38039-0FBA-4AAA-A597-4BC094427B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DocEng'25 Keynote 4 Sep 2025</a:t>
            </a:r>
            <a:endParaRPr lang="en-US" dirty="0"/>
          </a:p>
        </p:txBody>
      </p:sp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6C602EB-60C5-B738-77D0-862D585BD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309" y="2832100"/>
            <a:ext cx="3885058" cy="388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13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D2C2FD-2E82-5AF6-3D8A-C5BE7C56D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959"/>
            <a:ext cx="12192000" cy="649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82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E94E1-44B4-9CAD-1318-B6B923655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4">
            <a:extLst>
              <a:ext uri="{FF2B5EF4-FFF2-40B4-BE49-F238E27FC236}">
                <a16:creationId xmlns:a16="http://schemas.microsoft.com/office/drawing/2014/main" id="{CAF36680-54A4-9E6F-0BA7-D93DA295E9DD}"/>
              </a:ext>
            </a:extLst>
          </p:cNvPr>
          <p:cNvSpPr txBox="1">
            <a:spLocks/>
          </p:cNvSpPr>
          <p:nvPr/>
        </p:nvSpPr>
        <p:spPr>
          <a:xfrm>
            <a:off x="944560" y="529622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PDF Files Can Be Tricky!  So what?</a:t>
            </a:r>
            <a:endParaRPr lang="en-US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F7C5A3-F224-D1AF-B8E9-4E77CE4EA5D2}"/>
              </a:ext>
            </a:extLst>
          </p:cNvPr>
          <p:cNvSpPr txBox="1"/>
          <p:nvPr/>
        </p:nvSpPr>
        <p:spPr>
          <a:xfrm>
            <a:off x="838201" y="1629217"/>
            <a:ext cx="7188200" cy="48833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Alas, it is easy to hide malware in PDF files!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Machine Learning </a:t>
            </a:r>
            <a:r>
              <a:rPr lang="en-US" sz="3200" i="1" dirty="0">
                <a:cs typeface="Arial" panose="020B0604020202020204" pitchFamily="34" charset="0"/>
              </a:rPr>
              <a:t>could</a:t>
            </a:r>
            <a:r>
              <a:rPr lang="en-US" sz="3200" dirty="0">
                <a:cs typeface="Arial" panose="020B0604020202020204" pitchFamily="34" charset="0"/>
              </a:rPr>
              <a:t> be helpful, but 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Not many data sets available for training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People who need to catch malicious PDFs may have limited Internet access, or limited CPU power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306B5-626C-2713-93B2-30F708FEA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  <p:pic>
        <p:nvPicPr>
          <p:cNvPr id="4" name="Picture 3" descr="A cartoon of a person in a suit&#10;&#10;AI-generated content may be incorrect.">
            <a:extLst>
              <a:ext uri="{FF2B5EF4-FFF2-40B4-BE49-F238E27FC236}">
                <a16:creationId xmlns:a16="http://schemas.microsoft.com/office/drawing/2014/main" id="{30D55D0E-B12E-BB12-4BE5-ACF7CF039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760" y="1283822"/>
            <a:ext cx="3485855" cy="522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61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62D0F-D9DD-0647-0CA1-56CDBB2B3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4">
            <a:extLst>
              <a:ext uri="{FF2B5EF4-FFF2-40B4-BE49-F238E27FC236}">
                <a16:creationId xmlns:a16="http://schemas.microsoft.com/office/drawing/2014/main" id="{6D40A519-BFB2-B705-76E3-CE5F60355993}"/>
              </a:ext>
            </a:extLst>
          </p:cNvPr>
          <p:cNvSpPr txBox="1">
            <a:spLocks/>
          </p:cNvSpPr>
          <p:nvPr/>
        </p:nvSpPr>
        <p:spPr>
          <a:xfrm>
            <a:off x="944560" y="529622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PDF docs have a tree structure</a:t>
            </a:r>
            <a:endParaRPr lang="en-US" sz="4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D667D0-F707-6DB7-41EF-AC607EBE5F15}"/>
              </a:ext>
            </a:extLst>
          </p:cNvPr>
          <p:cNvSpPr txBox="1"/>
          <p:nvPr/>
        </p:nvSpPr>
        <p:spPr>
          <a:xfrm>
            <a:off x="7025393" y="1629217"/>
            <a:ext cx="339795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Attributes of these trees can be measured, and</a:t>
            </a:r>
          </a:p>
          <a:p>
            <a:r>
              <a:rPr lang="en-US" sz="3200" dirty="0"/>
              <a:t>used as input to predict whether the document is malicious or benign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ABA07E-D4F2-1D61-BB3B-01AA803BF15D}"/>
              </a:ext>
            </a:extLst>
          </p:cNvPr>
          <p:cNvSpPr txBox="1"/>
          <p:nvPr/>
        </p:nvSpPr>
        <p:spPr>
          <a:xfrm>
            <a:off x="1513220" y="1629218"/>
            <a:ext cx="494351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                             /Root (Catalog)</a:t>
            </a:r>
          </a:p>
          <a:p>
            <a:r>
              <a:rPr lang="en-US" dirty="0"/>
              <a:t>                                        |</a:t>
            </a:r>
          </a:p>
          <a:p>
            <a:r>
              <a:rPr lang="en-US" dirty="0"/>
              <a:t>                                  /Pages</a:t>
            </a:r>
          </a:p>
          <a:p>
            <a:r>
              <a:rPr lang="en-US" dirty="0"/>
              <a:t>                                        |</a:t>
            </a:r>
          </a:p>
          <a:p>
            <a:r>
              <a:rPr lang="en-US" dirty="0"/>
              <a:t>            ----------------------------------------  …</a:t>
            </a:r>
          </a:p>
          <a:p>
            <a:r>
              <a:rPr lang="en-US" dirty="0"/>
              <a:t>            |                   |                    |</a:t>
            </a:r>
          </a:p>
          <a:p>
            <a:r>
              <a:rPr lang="en-US" dirty="0"/>
              <a:t>         /Page              /Page          /Page</a:t>
            </a:r>
          </a:p>
          <a:p>
            <a:r>
              <a:rPr lang="en-US" dirty="0"/>
              <a:t>           |                   |                     |</a:t>
            </a:r>
          </a:p>
          <a:p>
            <a:r>
              <a:rPr lang="en-US" dirty="0"/>
              <a:t>      ---------           ---------           ------------</a:t>
            </a:r>
          </a:p>
          <a:p>
            <a:r>
              <a:rPr lang="en-US" dirty="0"/>
              <a:t>      |   |   |           |   |   |           |   |   |   |</a:t>
            </a:r>
          </a:p>
          <a:p>
            <a:r>
              <a:rPr lang="en-US" dirty="0"/>
              <a:t> /Contents /</a:t>
            </a:r>
            <a:r>
              <a:rPr lang="en-US" dirty="0" err="1"/>
              <a:t>MediaBox</a:t>
            </a:r>
            <a:r>
              <a:rPr lang="en-US" dirty="0"/>
              <a:t>  /Resources /</a:t>
            </a:r>
            <a:r>
              <a:rPr lang="en-US" dirty="0" err="1"/>
              <a:t>BBox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2DB5B-4701-7924-9A7E-3BFB89879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547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5FE8525-02B7-F5E0-C8C5-CF16E881B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4">
            <a:extLst>
              <a:ext uri="{FF2B5EF4-FFF2-40B4-BE49-F238E27FC236}">
                <a16:creationId xmlns:a16="http://schemas.microsoft.com/office/drawing/2014/main" id="{92E39672-9D0D-FB69-5D3D-D3B1FBB22C4C}"/>
              </a:ext>
            </a:extLst>
          </p:cNvPr>
          <p:cNvSpPr txBox="1">
            <a:spLocks/>
          </p:cNvSpPr>
          <p:nvPr/>
        </p:nvSpPr>
        <p:spPr>
          <a:xfrm>
            <a:off x="944560" y="529622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PDF doc attributes --&gt; ML models</a:t>
            </a: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58FA36-CF70-6F9F-671F-4B73F135D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787" y="2071450"/>
            <a:ext cx="9022272" cy="358635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D1713-48B3-4C3C-1F99-1335F346D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941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CF5B6-8BD5-B276-C2F5-B6A5BFA6A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4">
            <a:extLst>
              <a:ext uri="{FF2B5EF4-FFF2-40B4-BE49-F238E27FC236}">
                <a16:creationId xmlns:a16="http://schemas.microsoft.com/office/drawing/2014/main" id="{6525CB77-1932-55EC-517E-5F537E1C2A77}"/>
              </a:ext>
            </a:extLst>
          </p:cNvPr>
          <p:cNvSpPr txBox="1">
            <a:spLocks/>
          </p:cNvSpPr>
          <p:nvPr/>
        </p:nvSpPr>
        <p:spPr>
          <a:xfrm>
            <a:off x="944560" y="529622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 err="1">
                <a:latin typeface="Oswald" panose="02000303000000000000" pitchFamily="2" charset="0"/>
              </a:rPr>
              <a:t>PDFRep</a:t>
            </a:r>
            <a:r>
              <a:rPr lang="en-US" sz="4800" dirty="0">
                <a:latin typeface="Oswald" panose="02000303000000000000" pitchFamily="2" charset="0"/>
              </a:rPr>
              <a:t> is a composite dataset</a:t>
            </a:r>
            <a:endParaRPr lang="en-US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0F888A-31F5-1D1F-1CDC-E97546271E86}"/>
              </a:ext>
            </a:extLst>
          </p:cNvPr>
          <p:cNvSpPr txBox="1"/>
          <p:nvPr/>
        </p:nvSpPr>
        <p:spPr>
          <a:xfrm>
            <a:off x="838200" y="1629217"/>
            <a:ext cx="10715367" cy="38087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Contagio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 malware repository with 11,173 malicious and 9,000 benign PDF files. (Thanks, Mia Parkour!)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CIC-Evasive-PDFMal2022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with 5,557 malicious and 4,468 benign documents. (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link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GovDoc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Nearly 1M .gov files, from which we curated 155,583 benign PDFs. (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link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VirusShare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 selection of 290,670 malicious PDFs (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link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D020D-B647-03D9-761B-F49ADD9C9890}"/>
              </a:ext>
            </a:extLst>
          </p:cNvPr>
          <p:cNvSpPr txBox="1"/>
          <p:nvPr/>
        </p:nvSpPr>
        <p:spPr>
          <a:xfrm>
            <a:off x="1115568" y="2481943"/>
            <a:ext cx="10168128" cy="3695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EFA61-0D9C-8700-91F8-5E1831ACE5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851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CF69FD8-79AF-8E57-474A-9109C2435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4">
            <a:extLst>
              <a:ext uri="{FF2B5EF4-FFF2-40B4-BE49-F238E27FC236}">
                <a16:creationId xmlns:a16="http://schemas.microsoft.com/office/drawing/2014/main" id="{4CBCAC27-048E-9D2A-08EA-AA91A2AA49B9}"/>
              </a:ext>
            </a:extLst>
          </p:cNvPr>
          <p:cNvSpPr txBox="1">
            <a:spLocks/>
          </p:cNvSpPr>
          <p:nvPr/>
        </p:nvSpPr>
        <p:spPr>
          <a:xfrm>
            <a:off x="944560" y="529622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The obligatory ML slide</a:t>
            </a:r>
            <a:endParaRPr lang="en-US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6C4899-32CC-1008-AEB5-E50D15F1385F}"/>
              </a:ext>
            </a:extLst>
          </p:cNvPr>
          <p:cNvSpPr txBox="1"/>
          <p:nvPr/>
        </p:nvSpPr>
        <p:spPr>
          <a:xfrm>
            <a:off x="838200" y="1629217"/>
            <a:ext cx="10715367" cy="47936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The four parts of </a:t>
            </a:r>
            <a:r>
              <a:rPr lang="en-US" sz="3200" dirty="0" err="1">
                <a:cs typeface="Arial" panose="020B0604020202020204" pitchFamily="34" charset="0"/>
              </a:rPr>
              <a:t>PDFRep</a:t>
            </a:r>
            <a:r>
              <a:rPr lang="en-US" sz="3200" dirty="0">
                <a:cs typeface="Arial" panose="020B0604020202020204" pitchFamily="34" charset="0"/>
              </a:rPr>
              <a:t> can be combined in various ways: 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Different combinations of the four datasets in </a:t>
            </a:r>
            <a:r>
              <a:rPr lang="en-US" sz="3200" i="1" dirty="0">
                <a:cs typeface="Arial" panose="020B0604020202020204" pitchFamily="34" charset="0"/>
              </a:rPr>
              <a:t>training</a:t>
            </a:r>
            <a:r>
              <a:rPr lang="en-US" sz="3200" dirty="0">
                <a:cs typeface="Arial" panose="020B0604020202020204" pitchFamily="34" charset="0"/>
              </a:rPr>
              <a:t> would lead to different results in </a:t>
            </a:r>
            <a:r>
              <a:rPr lang="en-US" sz="3200" i="1" dirty="0">
                <a:cs typeface="Arial" panose="020B0604020202020204" pitchFamily="34" charset="0"/>
              </a:rPr>
              <a:t>testing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Certain combinations in training give better results than using one part alone – e.g. training with benign from </a:t>
            </a:r>
            <a:r>
              <a:rPr lang="en-US" sz="3200" dirty="0" err="1">
                <a:cs typeface="Arial" panose="020B0604020202020204" pitchFamily="34" charset="0"/>
              </a:rPr>
              <a:t>Contagio</a:t>
            </a:r>
            <a:r>
              <a:rPr lang="en-US" sz="3200" dirty="0">
                <a:cs typeface="Arial" panose="020B0604020202020204" pitchFamily="34" charset="0"/>
              </a:rPr>
              <a:t> and malicious from </a:t>
            </a:r>
            <a:r>
              <a:rPr lang="en-US" sz="3200" dirty="0" err="1">
                <a:cs typeface="Arial" panose="020B0604020202020204" pitchFamily="34" charset="0"/>
              </a:rPr>
              <a:t>PdfRep</a:t>
            </a:r>
            <a:r>
              <a:rPr lang="en-US" sz="3200" dirty="0">
                <a:cs typeface="Arial" panose="020B0604020202020204" pitchFamily="34" charset="0"/>
              </a:rPr>
              <a:t> (all four) did better in testing than other combinations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Some risk arises from using data from different sources, but…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76B51-4A7F-1DB4-7659-F87A0EBC51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855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DA32E-6C4E-66C1-DDDF-6675254B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6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Tree Structure Features</a:t>
            </a:r>
            <a:endParaRPr lang="en-US" sz="6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20EAA7-D271-26A6-F31D-4E16C6BD9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340" y="2633472"/>
            <a:ext cx="9022272" cy="358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53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3A7D7F2-A97E-04BA-2AD6-9B3889C2B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4">
            <a:extLst>
              <a:ext uri="{FF2B5EF4-FFF2-40B4-BE49-F238E27FC236}">
                <a16:creationId xmlns:a16="http://schemas.microsoft.com/office/drawing/2014/main" id="{F2746EF0-E8E1-1ADC-2130-234401B4F515}"/>
              </a:ext>
            </a:extLst>
          </p:cNvPr>
          <p:cNvSpPr txBox="1">
            <a:spLocks/>
          </p:cNvSpPr>
          <p:nvPr/>
        </p:nvSpPr>
        <p:spPr>
          <a:xfrm>
            <a:off x="944560" y="529622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Some good news!</a:t>
            </a:r>
            <a:endParaRPr lang="en-US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66CC87-099D-B5BF-F421-4F15FF1E3298}"/>
              </a:ext>
            </a:extLst>
          </p:cNvPr>
          <p:cNvSpPr txBox="1"/>
          <p:nvPr/>
        </p:nvSpPr>
        <p:spPr>
          <a:xfrm>
            <a:off x="838200" y="1629217"/>
            <a:ext cx="10715367" cy="3565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In ML in general, the more training data, the better!</a:t>
            </a:r>
          </a:p>
          <a:p>
            <a:pPr indent="-304792" defTabSz="121917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  <a:cs typeface="Times New Roman" panose="02020603050405020304" pitchFamily="18" charset="0"/>
              </a:rPr>
              <a:t>Training a model with a small dataset can lead to significant</a:t>
            </a:r>
            <a:br>
              <a:rPr lang="en-US" sz="3200" dirty="0">
                <a:latin typeface="+mn-lt"/>
                <a:cs typeface="Times New Roman" panose="02020603050405020304" pitchFamily="18" charset="0"/>
              </a:rPr>
            </a:br>
            <a:r>
              <a:rPr lang="en-US" sz="3200" dirty="0">
                <a:latin typeface="+mn-lt"/>
                <a:cs typeface="Times New Roman" panose="02020603050405020304" pitchFamily="18" charset="0"/>
              </a:rPr>
              <a:t>variance between different samples, potentially resulting in poor performance.</a:t>
            </a:r>
          </a:p>
          <a:p>
            <a:pPr indent="-304792" defTabSz="121917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  <a:cs typeface="Times New Roman" panose="02020603050405020304" pitchFamily="18" charset="0"/>
              </a:rPr>
              <a:t>However,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3A9F9-9A57-5596-EA9F-5B403F29C8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375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A35308-F7A1-4512-98A5-0080228A9A67}"/>
              </a:ext>
            </a:extLst>
          </p:cNvPr>
          <p:cNvSpPr txBox="1"/>
          <p:nvPr/>
        </p:nvSpPr>
        <p:spPr>
          <a:xfrm>
            <a:off x="838199" y="1585732"/>
            <a:ext cx="10710339" cy="46371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We work at the intersection of data science </a:t>
            </a:r>
            <a:br>
              <a:rPr lang="en-US" sz="3200" dirty="0">
                <a:cs typeface="Arial" panose="020B0604020202020204" pitchFamily="34" charset="0"/>
              </a:rPr>
            </a:br>
            <a:r>
              <a:rPr lang="en-US" sz="3200" dirty="0">
                <a:cs typeface="Arial" panose="020B0604020202020204" pitchFamily="34" charset="0"/>
              </a:rPr>
              <a:t>and cyber security – hot topics!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Machine learning and malware analysis, </a:t>
            </a:r>
            <a:br>
              <a:rPr lang="en-US" sz="3200" dirty="0">
                <a:cs typeface="Arial" panose="020B0604020202020204" pitchFamily="34" charset="0"/>
              </a:rPr>
            </a:br>
            <a:r>
              <a:rPr lang="en-US" sz="3200" dirty="0">
                <a:cs typeface="Arial" panose="020B0604020202020204" pitchFamily="34" charset="0"/>
              </a:rPr>
              <a:t>to be precise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We present an overview of our recent </a:t>
            </a:r>
            <a:br>
              <a:rPr lang="en-US" sz="3200" dirty="0">
                <a:cs typeface="Arial" panose="020B0604020202020204" pitchFamily="34" charset="0"/>
              </a:rPr>
            </a:br>
            <a:r>
              <a:rPr lang="en-US" sz="3200" dirty="0">
                <a:cs typeface="Arial" panose="020B0604020202020204" pitchFamily="34" charset="0"/>
              </a:rPr>
              <a:t>work, and some comments on what is </a:t>
            </a:r>
            <a:br>
              <a:rPr lang="en-US" sz="3200" dirty="0">
                <a:cs typeface="Arial" panose="020B0604020202020204" pitchFamily="34" charset="0"/>
              </a:rPr>
            </a:br>
            <a:r>
              <a:rPr lang="en-US" sz="3200" dirty="0">
                <a:cs typeface="Arial" panose="020B0604020202020204" pitchFamily="34" charset="0"/>
              </a:rPr>
              <a:t>coming in the future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I don’t wear suits very often </a:t>
            </a:r>
            <a:r>
              <a:rPr lang="en-US" sz="3200" dirty="0"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US" sz="3200" dirty="0">
              <a:cs typeface="Arial" panose="020B0604020202020204" pitchFamily="34" charset="0"/>
            </a:endParaRP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F87D2284-E7E0-45B0-B0BA-CFAAD22FB9C5}"/>
              </a:ext>
            </a:extLst>
          </p:cNvPr>
          <p:cNvSpPr txBox="1">
            <a:spLocks/>
          </p:cNvSpPr>
          <p:nvPr/>
        </p:nvSpPr>
        <p:spPr>
          <a:xfrm>
            <a:off x="944560" y="486137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DREAM Lab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17B18-687A-343B-7F31-A55ACFB73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7445"/>
            <a:ext cx="4800600" cy="46865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7" descr="A cartoon of a person in a suit&#10;&#10;AI-generated content may be incorrect.">
            <a:extLst>
              <a:ext uri="{FF2B5EF4-FFF2-40B4-BE49-F238E27FC236}">
                <a16:creationId xmlns:a16="http://schemas.microsoft.com/office/drawing/2014/main" id="{28685085-3926-77F1-DACD-39B592E45F4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8913289" y="1492720"/>
            <a:ext cx="3067050" cy="46005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5ED7F-4BF3-74E5-0B76-27CD9DA58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131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BCB102A-2ACD-B2F5-DDEF-5CA0A6BD6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4">
            <a:extLst>
              <a:ext uri="{FF2B5EF4-FFF2-40B4-BE49-F238E27FC236}">
                <a16:creationId xmlns:a16="http://schemas.microsoft.com/office/drawing/2014/main" id="{4D4BD286-85DF-A0FE-3EA0-66C1F177EF03}"/>
              </a:ext>
            </a:extLst>
          </p:cNvPr>
          <p:cNvSpPr txBox="1">
            <a:spLocks/>
          </p:cNvSpPr>
          <p:nvPr/>
        </p:nvSpPr>
        <p:spPr>
          <a:xfrm>
            <a:off x="944560" y="529622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Some good news!</a:t>
            </a:r>
            <a:endParaRPr lang="en-US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16A857-D930-1C2A-4AA1-AB11712A9827}"/>
              </a:ext>
            </a:extLst>
          </p:cNvPr>
          <p:cNvSpPr txBox="1"/>
          <p:nvPr/>
        </p:nvSpPr>
        <p:spPr>
          <a:xfrm>
            <a:off x="838200" y="1629217"/>
            <a:ext cx="10715367" cy="48962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304792" defTabSz="121917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  <a:cs typeface="Times New Roman" panose="02020603050405020304" pitchFamily="18" charset="0"/>
              </a:rPr>
              <a:t>With PDF it seems that the attributes can approximated into a small number of discrete states (bins). This transformation compresses the space of possible values, leading to a reduction in variance. 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3200" dirty="0">
              <a:cs typeface="Arial" panose="020B0604020202020204" pitchFamily="34" charset="0"/>
            </a:endParaRP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3200" dirty="0">
              <a:cs typeface="Arial" panose="020B0604020202020204" pitchFamily="34" charset="0"/>
            </a:endParaRP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F6125-267A-28F9-2970-E668262F4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127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0FC7B-3035-16D3-20AF-891D91E2A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PDF 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EA115-F1B9-BD9C-F0F1-68AC80990E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indent="-304792" defTabSz="121917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  <a:cs typeface="Times New Roman" panose="02020603050405020304" pitchFamily="18" charset="0"/>
              </a:rPr>
              <a:t>Ran Liu </a:t>
            </a:r>
            <a:r>
              <a:rPr lang="en-US" sz="3200" dirty="0">
                <a:effectLst/>
                <a:latin typeface="+mn-lt"/>
                <a:cs typeface="Times New Roman" panose="02020603050405020304" pitchFamily="18" charset="0"/>
              </a:rPr>
              <a:t>demonstrated that it is possible to train a PDF malware detection model, perhaps with a small training set</a:t>
            </a:r>
            <a:endParaRPr lang="en-US" sz="3200" dirty="0">
              <a:latin typeface="+mn-lt"/>
              <a:cs typeface="Times New Roman" panose="02020603050405020304" pitchFamily="18" charset="0"/>
            </a:endParaRPr>
          </a:p>
          <a:p>
            <a:pPr indent="-304792" defTabSz="121917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  <a:cs typeface="Times New Roman" panose="02020603050405020304" pitchFamily="18" charset="0"/>
              </a:rPr>
              <a:t>Executable content within PDF should remain cause for concern</a:t>
            </a:r>
          </a:p>
          <a:p>
            <a:pPr indent="-304792" defTabSz="121917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  <a:cs typeface="Times New Roman" panose="02020603050405020304" pitchFamily="18" charset="0"/>
              </a:rPr>
              <a:t>Open documents inside virtual machines!  Unless you generated them yourself or received them from a trusted source.</a:t>
            </a:r>
          </a:p>
        </p:txBody>
      </p:sp>
    </p:spTree>
    <p:extLst>
      <p:ext uri="{BB962C8B-B14F-4D97-AF65-F5344CB8AC3E}">
        <p14:creationId xmlns:p14="http://schemas.microsoft.com/office/powerpoint/2010/main" val="945335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CE81A-5EAD-B246-69B3-21D578594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4">
            <a:extLst>
              <a:ext uri="{FF2B5EF4-FFF2-40B4-BE49-F238E27FC236}">
                <a16:creationId xmlns:a16="http://schemas.microsoft.com/office/drawing/2014/main" id="{B19DBB32-6C1C-89F2-5317-97AC8C372E5A}"/>
              </a:ext>
            </a:extLst>
          </p:cNvPr>
          <p:cNvSpPr txBox="1">
            <a:spLocks/>
          </p:cNvSpPr>
          <p:nvPr/>
        </p:nvSpPr>
        <p:spPr>
          <a:xfrm>
            <a:off x="944560" y="529622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Contributions</a:t>
            </a:r>
            <a:endParaRPr lang="en-US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93FAE8-DA37-C00D-26CC-7DE61AB5077C}"/>
              </a:ext>
            </a:extLst>
          </p:cNvPr>
          <p:cNvSpPr txBox="1"/>
          <p:nvPr/>
        </p:nvSpPr>
        <p:spPr>
          <a:xfrm>
            <a:off x="838200" y="1629217"/>
            <a:ext cx="10715367" cy="42114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“Evaluating Representativeness in PDF Malware Datasets: A Comparative Study and a New Dataset”, R. Liu, R. Joyce, C. Matuszek, C. Nicholas, </a:t>
            </a:r>
            <a:r>
              <a:rPr lang="en-US" sz="3200" dirty="0" err="1">
                <a:cs typeface="Arial" panose="020B0604020202020204" pitchFamily="34" charset="0"/>
              </a:rPr>
              <a:t>CyberHunt</a:t>
            </a:r>
            <a:r>
              <a:rPr lang="en-US" sz="3200" dirty="0">
                <a:cs typeface="Arial" panose="020B0604020202020204" pitchFamily="34" charset="0"/>
              </a:rPr>
              <a:t> Workshop, IEEE Big Data, Sorrento, 2023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Conducted the first comprehensive comparison of PDF malware datasets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Introduced </a:t>
            </a:r>
            <a:r>
              <a:rPr lang="en-US" sz="3200" dirty="0" err="1">
                <a:cs typeface="Arial" panose="020B0604020202020204" pitchFamily="34" charset="0"/>
              </a:rPr>
              <a:t>PDFRep</a:t>
            </a:r>
            <a:r>
              <a:rPr lang="en-US" sz="3200" dirty="0">
                <a:cs typeface="Arial" panose="020B0604020202020204" pitchFamily="34" charset="0"/>
              </a:rPr>
              <a:t>, a new, open-source dataset of PDF malware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ED986-7C4E-E8B7-1274-F812AFEDD2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1194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9195B-239B-29D6-94D9-F752157A5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55745-979D-4AEE-75E4-FD5CE0F50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Who Needs More Linear Algebra?  Everybody!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CE04D-EE08-3713-49B1-0130C6B38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Much data related to cybersecurity is multidimensional in nature</a:t>
            </a:r>
          </a:p>
          <a:p>
            <a:pPr lvl="1"/>
            <a:r>
              <a:rPr lang="en-US" sz="2800" dirty="0"/>
              <a:t>Network logs</a:t>
            </a:r>
          </a:p>
          <a:p>
            <a:pPr lvl="1"/>
            <a:r>
              <a:rPr lang="en-US" sz="2800" dirty="0"/>
              <a:t>Characteristics of malicious binaries</a:t>
            </a:r>
          </a:p>
          <a:p>
            <a:pPr lvl="1"/>
            <a:r>
              <a:rPr lang="en-US" sz="2800" dirty="0"/>
              <a:t>Execution traces</a:t>
            </a:r>
          </a:p>
          <a:p>
            <a:r>
              <a:rPr lang="en-US" sz="2800" dirty="0"/>
              <a:t>Such data can be represented in </a:t>
            </a:r>
            <a:r>
              <a:rPr lang="en-US" sz="3200" b="1" dirty="0">
                <a:latin typeface="Bodoni MT Black" panose="02070A03080606020203" pitchFamily="18" charset="0"/>
              </a:rPr>
              <a:t>tensors</a:t>
            </a:r>
          </a:p>
          <a:p>
            <a:pPr lvl="1"/>
            <a:r>
              <a:rPr lang="en-US" sz="2800" dirty="0"/>
              <a:t>But </a:t>
            </a:r>
            <a:r>
              <a:rPr lang="en-US" sz="2800" i="1" dirty="0"/>
              <a:t>how</a:t>
            </a:r>
            <a:r>
              <a:rPr lang="en-US" sz="2800" dirty="0"/>
              <a:t> to represent the data can be tricky</a:t>
            </a:r>
          </a:p>
          <a:p>
            <a:r>
              <a:rPr lang="en-US" sz="2800" dirty="0"/>
              <a:t>ML can be supervised or unsupervised</a:t>
            </a:r>
          </a:p>
          <a:p>
            <a:pPr lvl="1"/>
            <a:r>
              <a:rPr lang="en-US" sz="2800" dirty="0"/>
              <a:t>We talk about supervised a lot, but</a:t>
            </a:r>
          </a:p>
          <a:p>
            <a:pPr lvl="1"/>
            <a:r>
              <a:rPr lang="en-US" sz="2800" dirty="0"/>
              <a:t>Unsupervised methods, such as clustering, can yield insight!</a:t>
            </a:r>
          </a:p>
        </p:txBody>
      </p:sp>
    </p:spTree>
    <p:extLst>
      <p:ext uri="{BB962C8B-B14F-4D97-AF65-F5344CB8AC3E}">
        <p14:creationId xmlns:p14="http://schemas.microsoft.com/office/powerpoint/2010/main" val="15298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be 4">
            <a:extLst>
              <a:ext uri="{FF2B5EF4-FFF2-40B4-BE49-F238E27FC236}">
                <a16:creationId xmlns:a16="http://schemas.microsoft.com/office/drawing/2014/main" id="{522764F1-E7B2-8632-70E4-D7C9A1235422}"/>
              </a:ext>
            </a:extLst>
          </p:cNvPr>
          <p:cNvSpPr/>
          <p:nvPr/>
        </p:nvSpPr>
        <p:spPr>
          <a:xfrm>
            <a:off x="8406352" y="1073909"/>
            <a:ext cx="2888397" cy="2826879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32813F-B95F-1ADA-A89C-5A21ABE96D97}"/>
              </a:ext>
            </a:extLst>
          </p:cNvPr>
          <p:cNvSpPr txBox="1"/>
          <p:nvPr/>
        </p:nvSpPr>
        <p:spPr>
          <a:xfrm>
            <a:off x="8304532" y="4037833"/>
            <a:ext cx="2941528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n-Dimensional Tensor</a:t>
            </a:r>
          </a:p>
          <a:p>
            <a:pPr algn="ctr"/>
            <a:r>
              <a:rPr lang="en-US" sz="2133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&gt;= 3</a:t>
            </a:r>
            <a:endParaRPr lang="en-US" sz="2133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6284C-AF75-22C5-B496-B0553966A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533" y="4954580"/>
            <a:ext cx="2990217" cy="8295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E7862A5-1E95-5891-10E4-762EA44596D3}"/>
              </a:ext>
            </a:extLst>
          </p:cNvPr>
          <p:cNvSpPr/>
          <p:nvPr/>
        </p:nvSpPr>
        <p:spPr>
          <a:xfrm>
            <a:off x="4636497" y="1706228"/>
            <a:ext cx="2194560" cy="21945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CB8B-4BBB-23C0-B08C-601EAE4380FA}"/>
              </a:ext>
            </a:extLst>
          </p:cNvPr>
          <p:cNvSpPr txBox="1"/>
          <p:nvPr/>
        </p:nvSpPr>
        <p:spPr>
          <a:xfrm>
            <a:off x="4936109" y="4037836"/>
            <a:ext cx="1595336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Matrix</a:t>
            </a:r>
          </a:p>
          <a:p>
            <a:pPr algn="ctr"/>
            <a:r>
              <a:rPr lang="en-US" sz="2133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= 2</a:t>
            </a:r>
            <a:endParaRPr lang="en-US" sz="2133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A7DCDB-179A-94B9-D601-344608C10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12" y="4954581"/>
            <a:ext cx="2492931" cy="87442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DB3CC0B-4268-CA8C-B118-BB3EBA678166}"/>
              </a:ext>
            </a:extLst>
          </p:cNvPr>
          <p:cNvSpPr/>
          <p:nvPr/>
        </p:nvSpPr>
        <p:spPr>
          <a:xfrm>
            <a:off x="1622221" y="1706228"/>
            <a:ext cx="487680" cy="21945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3E2C88-BAA3-40DC-144D-14A1881856EF}"/>
              </a:ext>
            </a:extLst>
          </p:cNvPr>
          <p:cNvSpPr txBox="1"/>
          <p:nvPr/>
        </p:nvSpPr>
        <p:spPr>
          <a:xfrm>
            <a:off x="1068393" y="4037836"/>
            <a:ext cx="1595336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</a:p>
          <a:p>
            <a:pPr algn="ctr"/>
            <a:r>
              <a:rPr lang="en-US" sz="2133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= 1</a:t>
            </a:r>
            <a:endParaRPr lang="en-US" sz="2133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611761-1911-7FDC-37FE-B9A33A2DA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282" y="4892370"/>
            <a:ext cx="1905559" cy="88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586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A3D2067-3FBD-6B5B-2210-6547BA2F4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A988AC-05D6-43C6-1433-3F03BC5473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51709" y="298407"/>
            <a:ext cx="10025963" cy="597426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Network Anomaly Detection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User Behavior Analysis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SPAM E-Mail Detection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Credit Card Fraud Detection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Malware/Benign Classification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Malware Family Classification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Novel Malware Detection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Power Grid/SCADA Anomaly Detection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8CBD37-7A0F-951B-2E27-013781753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944" y="598037"/>
            <a:ext cx="4328002" cy="4090740"/>
          </a:xfrm>
          <a:prstGeom prst="rect">
            <a:avLst/>
          </a:prstGeom>
        </p:spPr>
      </p:pic>
      <p:pic>
        <p:nvPicPr>
          <p:cNvPr id="6" name="Picture 5" descr="A cloud and globe with computer screens&#10;&#10;Description automatically generated with medium confidence">
            <a:extLst>
              <a:ext uri="{FF2B5EF4-FFF2-40B4-BE49-F238E27FC236}">
                <a16:creationId xmlns:a16="http://schemas.microsoft.com/office/drawing/2014/main" id="{DEDBEC1C-4B77-B10C-E747-D1EE329C7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56" y="315921"/>
            <a:ext cx="487680" cy="487680"/>
          </a:xfrm>
          <a:prstGeom prst="rect">
            <a:avLst/>
          </a:prstGeom>
        </p:spPr>
      </p:pic>
      <p:pic>
        <p:nvPicPr>
          <p:cNvPr id="8" name="Picture 7" descr="A blue skull with a hat and people around it&#10;&#10;Description automatically generated">
            <a:extLst>
              <a:ext uri="{FF2B5EF4-FFF2-40B4-BE49-F238E27FC236}">
                <a16:creationId xmlns:a16="http://schemas.microsoft.com/office/drawing/2014/main" id="{58E4CAEC-B88A-3981-3977-4F868A4C9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156" y="989240"/>
            <a:ext cx="487680" cy="487680"/>
          </a:xfrm>
          <a:prstGeom prst="rect">
            <a:avLst/>
          </a:prstGeom>
        </p:spPr>
      </p:pic>
      <p:pic>
        <p:nvPicPr>
          <p:cNvPr id="10" name="Picture 9" descr="A yellow envelope with a white paper and a red pill&#10;&#10;Description automatically generated">
            <a:extLst>
              <a:ext uri="{FF2B5EF4-FFF2-40B4-BE49-F238E27FC236}">
                <a16:creationId xmlns:a16="http://schemas.microsoft.com/office/drawing/2014/main" id="{6F27B04D-4C0B-7E5E-97DF-F8761BCE8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156" y="1662559"/>
            <a:ext cx="487680" cy="487680"/>
          </a:xfrm>
          <a:prstGeom prst="rect">
            <a:avLst/>
          </a:prstGeom>
        </p:spPr>
      </p:pic>
      <p:pic>
        <p:nvPicPr>
          <p:cNvPr id="12" name="Picture 11" descr="A person holding a credit card&#10;&#10;Description automatically generated">
            <a:extLst>
              <a:ext uri="{FF2B5EF4-FFF2-40B4-BE49-F238E27FC236}">
                <a16:creationId xmlns:a16="http://schemas.microsoft.com/office/drawing/2014/main" id="{A9B0C3BE-A60F-C3DC-D763-38C06731B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156" y="2335877"/>
            <a:ext cx="487680" cy="487680"/>
          </a:xfrm>
          <a:prstGeom prst="rect">
            <a:avLst/>
          </a:prstGeom>
        </p:spPr>
      </p:pic>
      <p:pic>
        <p:nvPicPr>
          <p:cNvPr id="14" name="Picture 13" descr="A computer with a magnifying glass and a warning sign&#10;&#10;Description automatically generated">
            <a:extLst>
              <a:ext uri="{FF2B5EF4-FFF2-40B4-BE49-F238E27FC236}">
                <a16:creationId xmlns:a16="http://schemas.microsoft.com/office/drawing/2014/main" id="{417458A7-27A5-AA98-A32D-497D487179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156" y="2984083"/>
            <a:ext cx="487680" cy="487680"/>
          </a:xfrm>
          <a:prstGeom prst="rect">
            <a:avLst/>
          </a:prstGeom>
        </p:spPr>
      </p:pic>
      <p:pic>
        <p:nvPicPr>
          <p:cNvPr id="16" name="Picture 15" descr="A bug on a computer screen&#10;&#10;Description automatically generated">
            <a:extLst>
              <a:ext uri="{FF2B5EF4-FFF2-40B4-BE49-F238E27FC236}">
                <a16:creationId xmlns:a16="http://schemas.microsoft.com/office/drawing/2014/main" id="{EF3A0B6A-ADB8-64CD-B2A7-5523C029D5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156" y="3628891"/>
            <a:ext cx="487680" cy="48768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933A968-71DF-B3AA-4482-EB8450B50C29}"/>
              </a:ext>
            </a:extLst>
          </p:cNvPr>
          <p:cNvGrpSpPr/>
          <p:nvPr/>
        </p:nvGrpSpPr>
        <p:grpSpPr>
          <a:xfrm>
            <a:off x="887156" y="4273699"/>
            <a:ext cx="625213" cy="487680"/>
            <a:chOff x="6055076" y="3984858"/>
            <a:chExt cx="468910" cy="365760"/>
          </a:xfrm>
        </p:grpSpPr>
        <p:pic>
          <p:nvPicPr>
            <p:cNvPr id="18" name="Picture 17" descr="A blue bug on a red triangle&#10;&#10;Description automatically generated">
              <a:extLst>
                <a:ext uri="{FF2B5EF4-FFF2-40B4-BE49-F238E27FC236}">
                  <a16:creationId xmlns:a16="http://schemas.microsoft.com/office/drawing/2014/main" id="{8FEF48C0-91E6-DF63-C5BA-4DA6B1D3F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55076" y="3984858"/>
              <a:ext cx="365760" cy="365760"/>
            </a:xfrm>
            <a:prstGeom prst="rect">
              <a:avLst/>
            </a:prstGeom>
          </p:spPr>
        </p:pic>
        <p:pic>
          <p:nvPicPr>
            <p:cNvPr id="20" name="Picture 19" descr="A yellow star with white text&#10;&#10;Description automatically generated">
              <a:extLst>
                <a:ext uri="{FF2B5EF4-FFF2-40B4-BE49-F238E27FC236}">
                  <a16:creationId xmlns:a16="http://schemas.microsoft.com/office/drawing/2014/main" id="{12D4F5D2-93DF-54A6-D44F-2A29FAAAD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382220">
              <a:off x="6317685" y="4133904"/>
              <a:ext cx="206301" cy="206301"/>
            </a:xfrm>
            <a:prstGeom prst="rect">
              <a:avLst/>
            </a:prstGeom>
          </p:spPr>
        </p:pic>
      </p:grpSp>
      <p:pic>
        <p:nvPicPr>
          <p:cNvPr id="23" name="Picture 22" descr="A yellow shield and padlock with a green shield and a green shield&#10;&#10;Description automatically generated">
            <a:extLst>
              <a:ext uri="{FF2B5EF4-FFF2-40B4-BE49-F238E27FC236}">
                <a16:creationId xmlns:a16="http://schemas.microsoft.com/office/drawing/2014/main" id="{EB6D3F4B-CA19-628D-515E-EF001BFE4F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756" y="4903968"/>
            <a:ext cx="487680" cy="487680"/>
          </a:xfrm>
          <a:prstGeom prst="rect">
            <a:avLst/>
          </a:prstGeom>
        </p:spPr>
      </p:pic>
      <p:pic>
        <p:nvPicPr>
          <p:cNvPr id="25" name="Picture 24" descr="A cartoon of a factory&#10;&#10;Description automatically generated">
            <a:extLst>
              <a:ext uri="{FF2B5EF4-FFF2-40B4-BE49-F238E27FC236}">
                <a16:creationId xmlns:a16="http://schemas.microsoft.com/office/drawing/2014/main" id="{A25617D9-ECEA-B8CE-CBB6-A7C0A76FB4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7796" y="5548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002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B63D4-B6A6-328C-792C-3EFEB6DCD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6D35-D89F-A2BD-6B1B-0CD263078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can we do with Tensors?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48C6D-71DC-94EA-1FD0-889AF4C3E5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Given their multidimensional nature</a:t>
            </a:r>
          </a:p>
          <a:p>
            <a:pPr lvl="1"/>
            <a:r>
              <a:rPr lang="en-US" sz="2800" dirty="0"/>
              <a:t>We can make simple projections showing one or two dimensions in isolation</a:t>
            </a:r>
          </a:p>
          <a:p>
            <a:pPr lvl="1"/>
            <a:r>
              <a:rPr lang="en-US" sz="2800" dirty="0"/>
              <a:t>Example:  number of network intrusion attempts as a function of time of day</a:t>
            </a:r>
          </a:p>
          <a:p>
            <a:r>
              <a:rPr lang="en-US" sz="2800" dirty="0"/>
              <a:t>Tensor decomposition lets us better understand dimension as they relate to each other</a:t>
            </a:r>
          </a:p>
          <a:p>
            <a:pPr lvl="1"/>
            <a:r>
              <a:rPr lang="en-US" sz="2800" dirty="0"/>
              <a:t>Decompose a tensor into some combination of rank-one tensors</a:t>
            </a:r>
          </a:p>
          <a:p>
            <a:pPr lvl="1"/>
            <a:r>
              <a:rPr lang="en-US" sz="2800" dirty="0"/>
              <a:t>Allows </a:t>
            </a:r>
            <a:r>
              <a:rPr lang="en-US" sz="2800"/>
              <a:t>us to see </a:t>
            </a:r>
            <a:r>
              <a:rPr lang="en-US" sz="2800" dirty="0"/>
              <a:t>subtle patterns and/or discard noise</a:t>
            </a:r>
          </a:p>
        </p:txBody>
      </p:sp>
    </p:spTree>
    <p:extLst>
      <p:ext uri="{BB962C8B-B14F-4D97-AF65-F5344CB8AC3E}">
        <p14:creationId xmlns:p14="http://schemas.microsoft.com/office/powerpoint/2010/main" val="40626065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A8C908-3B7A-8030-FEAD-AAD9C1C081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CANDECOMP/PARAFAC Decomposition (CPD)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7F6560-BAFE-503A-E64D-266617C9DF6F}"/>
              </a:ext>
            </a:extLst>
          </p:cNvPr>
          <p:cNvGrpSpPr/>
          <p:nvPr/>
        </p:nvGrpSpPr>
        <p:grpSpPr>
          <a:xfrm>
            <a:off x="3175403" y="1597376"/>
            <a:ext cx="7606389" cy="2303296"/>
            <a:chOff x="2782630" y="1228866"/>
            <a:chExt cx="5704792" cy="172747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495FF2E-3574-7219-03D2-56AC502C8E82}"/>
                </a:ext>
              </a:extLst>
            </p:cNvPr>
            <p:cNvSpPr/>
            <p:nvPr/>
          </p:nvSpPr>
          <p:spPr>
            <a:xfrm>
              <a:off x="2782630" y="1228867"/>
              <a:ext cx="1477670" cy="1727471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9FBF98-0C77-FF85-3E65-8CF53C4E5B3C}"/>
                </a:ext>
              </a:extLst>
            </p:cNvPr>
            <p:cNvSpPr/>
            <p:nvPr/>
          </p:nvSpPr>
          <p:spPr>
            <a:xfrm>
              <a:off x="4572000" y="1228867"/>
              <a:ext cx="1477670" cy="1727471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585EEE-C924-C25D-F546-D415E840FB3F}"/>
                </a:ext>
              </a:extLst>
            </p:cNvPr>
            <p:cNvSpPr/>
            <p:nvPr/>
          </p:nvSpPr>
          <p:spPr>
            <a:xfrm>
              <a:off x="7009752" y="1228866"/>
              <a:ext cx="1477670" cy="1727471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F63D17F-55B8-DED4-DE30-9A8C7704D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735" y="1369474"/>
            <a:ext cx="10440531" cy="28663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F6F5C2-0CD2-9D4D-DB86-8DEF0C89E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792" y="3934945"/>
            <a:ext cx="3940584" cy="12857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1318B17-687F-95B5-7FA6-4F44A731E0FE}"/>
              </a:ext>
            </a:extLst>
          </p:cNvPr>
          <p:cNvSpPr/>
          <p:nvPr/>
        </p:nvSpPr>
        <p:spPr>
          <a:xfrm>
            <a:off x="5551874" y="4289243"/>
            <a:ext cx="2669503" cy="636787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5756D1-B550-2F5F-7499-1461C9CF5F38}"/>
              </a:ext>
            </a:extLst>
          </p:cNvPr>
          <p:cNvGrpSpPr/>
          <p:nvPr/>
        </p:nvGrpSpPr>
        <p:grpSpPr>
          <a:xfrm>
            <a:off x="3916301" y="1129325"/>
            <a:ext cx="6456652" cy="472671"/>
            <a:chOff x="3228587" y="927739"/>
            <a:chExt cx="4842489" cy="35450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C5E89D-7775-D0FD-6E24-2BD7C8CFBADA}"/>
                </a:ext>
              </a:extLst>
            </p:cNvPr>
            <p:cNvSpPr txBox="1"/>
            <p:nvPr/>
          </p:nvSpPr>
          <p:spPr>
            <a:xfrm>
              <a:off x="3228587" y="927739"/>
              <a:ext cx="644979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58AD737-2D29-F047-7942-766FAE2CADE1}"/>
                </a:ext>
              </a:extLst>
            </p:cNvPr>
            <p:cNvSpPr txBox="1"/>
            <p:nvPr/>
          </p:nvSpPr>
          <p:spPr>
            <a:xfrm>
              <a:off x="4937296" y="935993"/>
              <a:ext cx="644979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D12C2D-28D1-FFCE-7F37-7C5A2FDBD26F}"/>
                </a:ext>
              </a:extLst>
            </p:cNvPr>
            <p:cNvSpPr txBox="1"/>
            <p:nvPr/>
          </p:nvSpPr>
          <p:spPr>
            <a:xfrm>
              <a:off x="7426097" y="931821"/>
              <a:ext cx="644979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5E0567A-0725-DC4D-46D3-29883C30B202}"/>
              </a:ext>
            </a:extLst>
          </p:cNvPr>
          <p:cNvSpPr txBox="1"/>
          <p:nvPr/>
        </p:nvSpPr>
        <p:spPr>
          <a:xfrm>
            <a:off x="3069971" y="5616070"/>
            <a:ext cx="69527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Note to self:  spend very little time on this slide!</a:t>
            </a:r>
          </a:p>
        </p:txBody>
      </p:sp>
    </p:spTree>
    <p:extLst>
      <p:ext uri="{BB962C8B-B14F-4D97-AF65-F5344CB8AC3E}">
        <p14:creationId xmlns:p14="http://schemas.microsoft.com/office/powerpoint/2010/main" val="17892932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48A101-FB5A-50C2-FF4F-A39DECAEED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Hidden Patterns?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9A7228-1CB4-09F3-0192-EEDB96546DB1}"/>
              </a:ext>
            </a:extLst>
          </p:cNvPr>
          <p:cNvGrpSpPr/>
          <p:nvPr/>
        </p:nvGrpSpPr>
        <p:grpSpPr>
          <a:xfrm>
            <a:off x="609600" y="1702512"/>
            <a:ext cx="4233947" cy="4097249"/>
            <a:chOff x="2435630" y="1532659"/>
            <a:chExt cx="3175460" cy="307293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1797C7C-495F-8D8A-13A3-44DF1C1E2C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2909" y="1828800"/>
              <a:ext cx="1814093" cy="1756464"/>
            </a:xfrm>
            <a:prstGeom prst="straightConnector1">
              <a:avLst/>
            </a:prstGeom>
            <a:ln w="28575">
              <a:solidFill>
                <a:srgbClr val="D71B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86A9DB4-B055-66CB-2ABB-151E19894289}"/>
                </a:ext>
              </a:extLst>
            </p:cNvPr>
            <p:cNvGrpSpPr/>
            <p:nvPr/>
          </p:nvGrpSpPr>
          <p:grpSpPr>
            <a:xfrm>
              <a:off x="3532909" y="1532659"/>
              <a:ext cx="2078181" cy="2078181"/>
              <a:chOff x="3395428" y="1438742"/>
              <a:chExt cx="2078181" cy="2078181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39CA3E72-D9E1-79E5-FDCE-4CA198A572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95429" y="1438742"/>
                <a:ext cx="0" cy="2078181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4BB6F5C-2E9E-A112-9FD4-0EEC7256141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434519" y="2452257"/>
                <a:ext cx="0" cy="2078181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Picture 10" descr="A blue shark with sharp teeth&#10;&#10;Description automatically generated">
              <a:extLst>
                <a:ext uri="{FF2B5EF4-FFF2-40B4-BE49-F238E27FC236}">
                  <a16:creationId xmlns:a16="http://schemas.microsoft.com/office/drawing/2014/main" id="{762E2535-E701-EEF0-0B62-67270954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5630" y="2205989"/>
              <a:ext cx="731520" cy="731520"/>
            </a:xfrm>
            <a:prstGeom prst="rect">
              <a:avLst/>
            </a:prstGeom>
          </p:spPr>
        </p:pic>
        <p:pic>
          <p:nvPicPr>
            <p:cNvPr id="13" name="Picture 12" descr="A cartoon of a ice cream cone&#10;&#10;Description automatically generated">
              <a:extLst>
                <a:ext uri="{FF2B5EF4-FFF2-40B4-BE49-F238E27FC236}">
                  <a16:creationId xmlns:a16="http://schemas.microsoft.com/office/drawing/2014/main" id="{C938902E-7573-4AA2-780B-4ABD58746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6240" y="3874076"/>
              <a:ext cx="731520" cy="731520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6FD1AEF-1513-BBFB-F3E9-48BC1E580A83}"/>
              </a:ext>
            </a:extLst>
          </p:cNvPr>
          <p:cNvCxnSpPr>
            <a:cxnSpLocks/>
          </p:cNvCxnSpPr>
          <p:nvPr/>
        </p:nvCxnSpPr>
        <p:spPr>
          <a:xfrm>
            <a:off x="4843548" y="1702511"/>
            <a:ext cx="0" cy="2770908"/>
          </a:xfrm>
          <a:prstGeom prst="line">
            <a:avLst/>
          </a:prstGeom>
          <a:ln w="50800">
            <a:solidFill>
              <a:srgbClr val="D71B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97E7C2-CEA4-96ED-C87B-EEE707048997}"/>
              </a:ext>
            </a:extLst>
          </p:cNvPr>
          <p:cNvGrpSpPr/>
          <p:nvPr/>
        </p:nvGrpSpPr>
        <p:grpSpPr>
          <a:xfrm>
            <a:off x="5085399" y="2642911"/>
            <a:ext cx="1166765" cy="871773"/>
            <a:chOff x="6341119" y="2020549"/>
            <a:chExt cx="875074" cy="653830"/>
          </a:xfrm>
        </p:grpSpPr>
        <p:pic>
          <p:nvPicPr>
            <p:cNvPr id="21" name="Picture 20" descr="A beach with a pink umbrella and blue water&#10;&#10;Description automatically generated">
              <a:extLst>
                <a:ext uri="{FF2B5EF4-FFF2-40B4-BE49-F238E27FC236}">
                  <a16:creationId xmlns:a16="http://schemas.microsoft.com/office/drawing/2014/main" id="{A64B7EF2-7684-DE4D-6574-7D2DB69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1119" y="2034299"/>
              <a:ext cx="640080" cy="640080"/>
            </a:xfrm>
            <a:prstGeom prst="rect">
              <a:avLst/>
            </a:prstGeom>
          </p:spPr>
        </p:pic>
        <p:pic>
          <p:nvPicPr>
            <p:cNvPr id="22" name="Picture 21" descr="A thermometer and the sun&#10;&#10;Description automatically generated">
              <a:extLst>
                <a:ext uri="{FF2B5EF4-FFF2-40B4-BE49-F238E27FC236}">
                  <a16:creationId xmlns:a16="http://schemas.microsoft.com/office/drawing/2014/main" id="{90A90454-E4B1-4ADD-2E7D-E99E2486E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58993" y="2020549"/>
              <a:ext cx="457200" cy="4572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B0E18B6-A116-DEE3-E2A8-634CF6F89645}"/>
              </a:ext>
            </a:extLst>
          </p:cNvPr>
          <p:cNvSpPr txBox="1"/>
          <p:nvPr/>
        </p:nvSpPr>
        <p:spPr>
          <a:xfrm>
            <a:off x="6252165" y="2309217"/>
            <a:ext cx="598978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- </a:t>
            </a:r>
            <a:r>
              <a:rPr lang="en-US" sz="3200" dirty="0"/>
              <a:t>Hidden patterns and correlations </a:t>
            </a:r>
          </a:p>
          <a:p>
            <a:r>
              <a:rPr lang="en-US" sz="3200" b="1" dirty="0"/>
              <a:t>Useful for actionable results,</a:t>
            </a:r>
          </a:p>
          <a:p>
            <a:r>
              <a:rPr lang="en-US" sz="3200" b="1" dirty="0"/>
              <a:t>modeling data, and decision</a:t>
            </a:r>
            <a:br>
              <a:rPr lang="en-US" sz="3200" b="1" dirty="0"/>
            </a:br>
            <a:r>
              <a:rPr lang="en-US" sz="3200" b="1" dirty="0"/>
              <a:t>making</a:t>
            </a:r>
          </a:p>
          <a:p>
            <a:br>
              <a:rPr lang="en-US" sz="3200" b="1" dirty="0"/>
            </a:b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F7F9F7-FFE2-1874-35DA-D53D995F0226}"/>
              </a:ext>
            </a:extLst>
          </p:cNvPr>
          <p:cNvSpPr txBox="1"/>
          <p:nvPr/>
        </p:nvSpPr>
        <p:spPr>
          <a:xfrm>
            <a:off x="4356100" y="5554612"/>
            <a:ext cx="6210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Credit:   Gilligan-Lee, Ciarán. "Causing trouble." New Scientist 246.3279 (2020): 32-35.</a:t>
            </a:r>
          </a:p>
        </p:txBody>
      </p:sp>
    </p:spTree>
    <p:extLst>
      <p:ext uri="{BB962C8B-B14F-4D97-AF65-F5344CB8AC3E}">
        <p14:creationId xmlns:p14="http://schemas.microsoft.com/office/powerpoint/2010/main" val="3963158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1A97D-3E76-4F5F-1662-E8CCCEEC5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B031B-3C76-F558-CF10-F83D2B5E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Hidden patterns?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86350-08D6-16E6-5FCD-3B811727E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40400" y="1536633"/>
            <a:ext cx="6035999" cy="4555200"/>
          </a:xfrm>
        </p:spPr>
        <p:txBody>
          <a:bodyPr/>
          <a:lstStyle/>
          <a:p>
            <a:r>
              <a:rPr lang="en-US" sz="2800" dirty="0"/>
              <a:t>Hidden patterns and correlations </a:t>
            </a:r>
          </a:p>
          <a:p>
            <a:r>
              <a:rPr lang="en-US" sz="2800" dirty="0"/>
              <a:t>Useful for actionable results,</a:t>
            </a:r>
          </a:p>
          <a:p>
            <a:r>
              <a:rPr lang="en-US" sz="2800" dirty="0"/>
              <a:t>modeling data, and decision</a:t>
            </a:r>
            <a:br>
              <a:rPr lang="en-US" sz="2800" dirty="0"/>
            </a:br>
            <a:r>
              <a:rPr lang="en-US" sz="2800" dirty="0"/>
              <a:t>making</a:t>
            </a:r>
          </a:p>
          <a:p>
            <a:pPr marL="152396" indent="0">
              <a:buNone/>
            </a:pPr>
            <a:br>
              <a:rPr lang="en-US" sz="2800" b="1" dirty="0"/>
            </a:br>
            <a:br>
              <a:rPr lang="en-US" sz="2800" b="1" dirty="0"/>
            </a:br>
            <a:endParaRPr lang="en-US" sz="2800" b="1" dirty="0"/>
          </a:p>
          <a:p>
            <a:pPr marL="152396" indent="0">
              <a:buNone/>
            </a:pPr>
            <a:endParaRPr lang="en-US" sz="2800" b="1" dirty="0"/>
          </a:p>
          <a:p>
            <a:r>
              <a:rPr lang="en-US" sz="2000" dirty="0"/>
              <a:t>Image credit:   Gilligan-Lee, Ciarán. "Causing trouble." New Scientist 246.3279 (2020): 32-35.</a:t>
            </a:r>
          </a:p>
          <a:p>
            <a:endParaRPr lang="en-US" sz="2800" b="1" dirty="0"/>
          </a:p>
          <a:p>
            <a:endParaRPr lang="en-US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D91534-B463-3B6E-0AFA-93CF296B1E1A}"/>
              </a:ext>
            </a:extLst>
          </p:cNvPr>
          <p:cNvGrpSpPr/>
          <p:nvPr/>
        </p:nvGrpSpPr>
        <p:grpSpPr>
          <a:xfrm>
            <a:off x="609600" y="1702512"/>
            <a:ext cx="4233947" cy="4097249"/>
            <a:chOff x="2435630" y="1532659"/>
            <a:chExt cx="3175460" cy="3072937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27928C9-203C-7367-6BAC-C8E819788A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2909" y="1828800"/>
              <a:ext cx="1814093" cy="1756464"/>
            </a:xfrm>
            <a:prstGeom prst="straightConnector1">
              <a:avLst/>
            </a:prstGeom>
            <a:ln w="28575">
              <a:solidFill>
                <a:srgbClr val="D71B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08956C7-12FF-60F2-9D15-A20BB04093C5}"/>
                </a:ext>
              </a:extLst>
            </p:cNvPr>
            <p:cNvGrpSpPr/>
            <p:nvPr/>
          </p:nvGrpSpPr>
          <p:grpSpPr>
            <a:xfrm>
              <a:off x="3532909" y="1532659"/>
              <a:ext cx="2078181" cy="2078181"/>
              <a:chOff x="3395428" y="1438742"/>
              <a:chExt cx="2078181" cy="2078181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1FA7D61-F140-3616-981B-DADBBD4F9F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95429" y="1438742"/>
                <a:ext cx="0" cy="2078181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2DE3F70-5A96-3EEE-B337-AF1E0AE21DB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434519" y="2452257"/>
                <a:ext cx="0" cy="2078181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" name="Picture 6" descr="A blue shark with sharp teeth&#10;&#10;Description automatically generated">
              <a:extLst>
                <a:ext uri="{FF2B5EF4-FFF2-40B4-BE49-F238E27FC236}">
                  <a16:creationId xmlns:a16="http://schemas.microsoft.com/office/drawing/2014/main" id="{BCAE7491-2DEF-87B8-F83A-98656DD83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5630" y="2205989"/>
              <a:ext cx="731520" cy="731520"/>
            </a:xfrm>
            <a:prstGeom prst="rect">
              <a:avLst/>
            </a:prstGeom>
          </p:spPr>
        </p:pic>
        <p:pic>
          <p:nvPicPr>
            <p:cNvPr id="8" name="Picture 7" descr="A cartoon of a ice cream cone&#10;&#10;Description automatically generated">
              <a:extLst>
                <a:ext uri="{FF2B5EF4-FFF2-40B4-BE49-F238E27FC236}">
                  <a16:creationId xmlns:a16="http://schemas.microsoft.com/office/drawing/2014/main" id="{6978F471-38F4-EC4A-F80E-16503CE5B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6240" y="3874076"/>
              <a:ext cx="731520" cy="73152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C1791C-4F46-1547-93AC-A0AFF8C59D4B}"/>
              </a:ext>
            </a:extLst>
          </p:cNvPr>
          <p:cNvGrpSpPr/>
          <p:nvPr/>
        </p:nvGrpSpPr>
        <p:grpSpPr>
          <a:xfrm>
            <a:off x="4534059" y="2396570"/>
            <a:ext cx="1166765" cy="871773"/>
            <a:chOff x="6341119" y="2020549"/>
            <a:chExt cx="875074" cy="653830"/>
          </a:xfrm>
        </p:grpSpPr>
        <p:pic>
          <p:nvPicPr>
            <p:cNvPr id="12" name="Picture 11" descr="A beach with a pink umbrella and blue water&#10;&#10;Description automatically generated">
              <a:extLst>
                <a:ext uri="{FF2B5EF4-FFF2-40B4-BE49-F238E27FC236}">
                  <a16:creationId xmlns:a16="http://schemas.microsoft.com/office/drawing/2014/main" id="{9A6EB833-73CC-9698-E50B-E18F330F0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1119" y="2034299"/>
              <a:ext cx="640080" cy="640080"/>
            </a:xfrm>
            <a:prstGeom prst="rect">
              <a:avLst/>
            </a:prstGeom>
          </p:spPr>
        </p:pic>
        <p:pic>
          <p:nvPicPr>
            <p:cNvPr id="13" name="Picture 12" descr="A thermometer and the sun&#10;&#10;Description automatically generated">
              <a:extLst>
                <a:ext uri="{FF2B5EF4-FFF2-40B4-BE49-F238E27FC236}">
                  <a16:creationId xmlns:a16="http://schemas.microsoft.com/office/drawing/2014/main" id="{08E2A19E-AAEE-1F9E-E3FE-B6CF6C96F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58993" y="2020549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8633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A35308-F7A1-4512-98A5-0080228A9A67}"/>
              </a:ext>
            </a:extLst>
          </p:cNvPr>
          <p:cNvSpPr txBox="1"/>
          <p:nvPr/>
        </p:nvSpPr>
        <p:spPr>
          <a:xfrm>
            <a:off x="838199" y="1585732"/>
            <a:ext cx="10710339" cy="47269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1600" dirty="0">
              <a:cs typeface="Arial" panose="020B0604020202020204" pitchFamily="34" charset="0"/>
            </a:endParaRP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Credit for the work described here belongs to our brilliant and hardworking grad students!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By shamelessly </a:t>
            </a:r>
            <a:r>
              <a:rPr lang="en-US" sz="3200" strike="sngStrike" dirty="0">
                <a:cs typeface="Arial" panose="020B0604020202020204" pitchFamily="34" charset="0"/>
              </a:rPr>
              <a:t>stealing</a:t>
            </a:r>
            <a:r>
              <a:rPr lang="en-US" sz="3200" dirty="0">
                <a:cs typeface="Arial" panose="020B0604020202020204" pitchFamily="34" charset="0"/>
              </a:rPr>
              <a:t> borrowing information, from their recent talks as needed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Topics: malware datasets, PDF, and tensor decomposition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All the topics can be viewed from a document engineering perspective</a:t>
            </a:r>
          </a:p>
          <a:p>
            <a:pPr lvl="1">
              <a:spcBef>
                <a:spcPts val="650"/>
              </a:spcBef>
            </a:pP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F87D2284-E7E0-45B0-B0BA-CFAAD22FB9C5}"/>
              </a:ext>
            </a:extLst>
          </p:cNvPr>
          <p:cNvSpPr txBox="1">
            <a:spLocks/>
          </p:cNvSpPr>
          <p:nvPr/>
        </p:nvSpPr>
        <p:spPr>
          <a:xfrm>
            <a:off x="944560" y="486137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We are working on several topics</a:t>
            </a:r>
            <a:endParaRPr lang="en-US" sz="4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CA3302-EB72-A76C-EA1B-16913B5FD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9505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DF75A5-74E4-39C0-7586-7F73C61B1D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do we want to detect?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21847312-E920-40F1-E0B0-C36810B77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58" y="1206653"/>
            <a:ext cx="5294709" cy="51949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74BAD5-63A8-0C88-7D18-0FBF45C91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331" y="2030728"/>
            <a:ext cx="4900957" cy="366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27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DAE414A-6281-686C-41DC-24926D9645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874"/>
          <a:stretch/>
        </p:blipFill>
        <p:spPr>
          <a:xfrm>
            <a:off x="1049909" y="1450689"/>
            <a:ext cx="5243202" cy="297815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5000"/>
              </a:srgbClr>
            </a:outerShdw>
          </a:effectLst>
        </p:spPr>
      </p:pic>
      <p:sp>
        <p:nvSpPr>
          <p:cNvPr id="12" name="Google Shape;68;p15">
            <a:extLst>
              <a:ext uri="{FF2B5EF4-FFF2-40B4-BE49-F238E27FC236}">
                <a16:creationId xmlns:a16="http://schemas.microsoft.com/office/drawing/2014/main" id="{058919AB-3E0A-EC36-BF59-BE23784BE281}"/>
              </a:ext>
            </a:extLst>
          </p:cNvPr>
          <p:cNvSpPr txBox="1">
            <a:spLocks/>
          </p:cNvSpPr>
          <p:nvPr/>
        </p:nvSpPr>
        <p:spPr>
          <a:xfrm>
            <a:off x="567203" y="6142799"/>
            <a:ext cx="10224720" cy="447036"/>
          </a:xfrm>
          <a:prstGeom prst="rect">
            <a:avLst/>
          </a:prstGeom>
        </p:spPr>
        <p:txBody>
          <a:bodyPr spcFirstLastPara="1" wrap="square" lIns="109710" tIns="109710" rIns="109710" bIns="109710" anchor="t" anchorCtr="0">
            <a:normAutofit/>
          </a:bodyPr>
          <a:lstStyle>
            <a:lvl1pPr marL="171450" indent="-171450" algn="l" defTabSz="457200" rtl="0" eaLnBrk="1" latinLnBrk="0" hangingPunct="1">
              <a:spcBef>
                <a:spcPts val="0"/>
              </a:spcBef>
              <a:buFont typeface="Arial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075" indent="-171450" algn="l" defTabSz="457200" rtl="0" eaLnBrk="1" latinLnBrk="0" hangingPunct="1">
              <a:spcBef>
                <a:spcPts val="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5938" indent="-173038" algn="l" defTabSz="457200" rtl="0" eaLnBrk="1" latinLnBrk="0" hangingPunct="1">
              <a:spcBef>
                <a:spcPts val="0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spcBef>
                <a:spcPts val="0"/>
              </a:spcBef>
              <a:buFont typeface="Arial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5663" indent="-174625" algn="l" defTabSz="457200" rtl="0" eaLnBrk="1" latinLnBrk="0" hangingPunct="1">
              <a:spcBef>
                <a:spcPts val="0"/>
              </a:spcBef>
              <a:buFont typeface="Arial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>
              <a:buNone/>
            </a:pPr>
            <a:r>
              <a:rPr lang="en-US" sz="960" i="1" dirty="0"/>
              <a:t>This slide has been designed using resources from </a:t>
            </a:r>
            <a:r>
              <a:rPr lang="en-US" sz="960" i="1" dirty="0" err="1"/>
              <a:t>Flaticon.com</a:t>
            </a:r>
            <a:endParaRPr lang="en-US" sz="960" i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AF9CF6-CA5C-212E-82E6-C1B17C1EFD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287"/>
          <a:stretch/>
        </p:blipFill>
        <p:spPr>
          <a:xfrm>
            <a:off x="7145294" y="1450689"/>
            <a:ext cx="3996797" cy="342941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5000"/>
              </a:srgbClr>
            </a:outerShdw>
          </a:effectLst>
        </p:spPr>
      </p:pic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0495152E-DB7E-A92C-CA9F-654B21AE6716}"/>
              </a:ext>
            </a:extLst>
          </p:cNvPr>
          <p:cNvCxnSpPr>
            <a:stCxn id="11" idx="2"/>
            <a:endCxn id="14" idx="2"/>
          </p:cNvCxnSpPr>
          <p:nvPr/>
        </p:nvCxnSpPr>
        <p:spPr>
          <a:xfrm rot="16200000" flipH="1">
            <a:off x="6181975" y="1918379"/>
            <a:ext cx="451256" cy="5472182"/>
          </a:xfrm>
          <a:prstGeom prst="curvedConnector3">
            <a:avLst>
              <a:gd name="adj1" fmla="val 278499"/>
            </a:avLst>
          </a:prstGeom>
          <a:ln w="444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1B6094C-C1E4-0281-63B8-397B7FD1FB71}"/>
              </a:ext>
            </a:extLst>
          </p:cNvPr>
          <p:cNvSpPr txBox="1"/>
          <p:nvPr/>
        </p:nvSpPr>
        <p:spPr>
          <a:xfrm>
            <a:off x="4939605" y="5699601"/>
            <a:ext cx="293599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" dirty="0"/>
              <a:t>Find identifying patterns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EA8EDF-464A-BB3F-0E0D-56AA61C74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Identifying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469A8-F3B4-56AC-13BE-C4250ED3B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526660-5685-EB1A-3AF7-4F779F0FDF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99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B07A5B-CEF7-79EB-50BB-8268892A3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Classification (</a:t>
            </a:r>
            <a:r>
              <a:rPr lang="en-US" dirty="0">
                <a:solidFill>
                  <a:srgbClr val="D71B60"/>
                </a:solidFill>
              </a:rPr>
              <a:t>Reject-option</a:t>
            </a:r>
            <a:r>
              <a:rPr lang="en-US" dirty="0"/>
              <a:t>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B2D414-2D2D-848E-7452-F255ECCCC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440" y="1604132"/>
            <a:ext cx="7788578" cy="461866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“the more I learn, the more I realize how much I do not know.”  </a:t>
            </a:r>
            <a:r>
              <a:rPr lang="en-US" dirty="0"/>
              <a:t>-  Albert Einstein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10 facts about Albert Einstein - National Geographic Kids">
            <a:extLst>
              <a:ext uri="{FF2B5EF4-FFF2-40B4-BE49-F238E27FC236}">
                <a16:creationId xmlns:a16="http://schemas.microsoft.com/office/drawing/2014/main" id="{0544DED5-0933-610D-FA9D-DCD9AD7F5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69" y="1110791"/>
            <a:ext cx="1154671" cy="145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C258CA2-FA35-AAB5-7982-C0F9478392A5}"/>
              </a:ext>
            </a:extLst>
          </p:cNvPr>
          <p:cNvSpPr txBox="1">
            <a:spLocks/>
          </p:cNvSpPr>
          <p:nvPr/>
        </p:nvSpPr>
        <p:spPr>
          <a:xfrm>
            <a:off x="2123440" y="2048232"/>
            <a:ext cx="7788578" cy="461866"/>
          </a:xfrm>
          <a:prstGeom prst="rect">
            <a:avLst/>
          </a:prstGeom>
        </p:spPr>
        <p:txBody>
          <a:bodyPr/>
          <a:lstStyle>
            <a:lvl1pPr marL="171450" indent="-171450" algn="l" defTabSz="457200" rtl="0" eaLnBrk="1" latinLnBrk="0" hangingPunct="1">
              <a:spcBef>
                <a:spcPts val="0"/>
              </a:spcBef>
              <a:buFont typeface="Arial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075" indent="-171450" algn="l" defTabSz="457200" rtl="0" eaLnBrk="1" latinLnBrk="0" hangingPunct="1">
              <a:spcBef>
                <a:spcPts val="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5938" indent="-173038" algn="l" defTabSz="457200" rtl="0" eaLnBrk="1" latinLnBrk="0" hangingPunct="1">
              <a:spcBef>
                <a:spcPts val="0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spcBef>
                <a:spcPts val="0"/>
              </a:spcBef>
              <a:buFont typeface="Arial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5663" indent="-174625" algn="l" defTabSz="457200" rtl="0" eaLnBrk="1" latinLnBrk="0" hangingPunct="1">
              <a:spcBef>
                <a:spcPts val="0"/>
              </a:spcBef>
              <a:buFont typeface="Arial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80" i="1" dirty="0"/>
              <a:t>“If knowledge is power, knowing what we do not know is wisdom”</a:t>
            </a:r>
            <a:r>
              <a:rPr lang="en-US" sz="1680" dirty="0"/>
              <a:t> </a:t>
            </a:r>
            <a:r>
              <a:rPr lang="en-US" sz="1680" baseline="30000" dirty="0"/>
              <a:t>[8, 11]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1E183C-C39F-1680-DE93-C536E64385D9}"/>
              </a:ext>
            </a:extLst>
          </p:cNvPr>
          <p:cNvSpPr txBox="1"/>
          <p:nvPr/>
        </p:nvSpPr>
        <p:spPr>
          <a:xfrm>
            <a:off x="2123440" y="1160934"/>
            <a:ext cx="730680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b="1" dirty="0"/>
              <a:t>Self-awareness for ML model to know when it does not know</a:t>
            </a:r>
            <a:r>
              <a:rPr lang="en-US" sz="216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954043-AAD0-A870-3112-A786BC15BEE1}"/>
              </a:ext>
            </a:extLst>
          </p:cNvPr>
          <p:cNvSpPr txBox="1"/>
          <p:nvPr/>
        </p:nvSpPr>
        <p:spPr>
          <a:xfrm>
            <a:off x="968767" y="2691955"/>
            <a:ext cx="9712046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dirty="0"/>
              <a:t>Withdraw from making a decision for uncertain predictions using confidence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60" dirty="0"/>
              <a:t>Useful when a mistake is expensive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60" dirty="0"/>
          </a:p>
          <a:p>
            <a:endParaRPr lang="en-US" sz="2160" dirty="0"/>
          </a:p>
          <a:p>
            <a:endParaRPr lang="en-US" sz="2160" dirty="0"/>
          </a:p>
          <a:p>
            <a:endParaRPr lang="en-US" sz="216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60" dirty="0">
                <a:solidFill>
                  <a:srgbClr val="D71B60"/>
                </a:solidFill>
              </a:rPr>
              <a:t>Enable knowledge discovery: </a:t>
            </a:r>
            <a:r>
              <a:rPr lang="en-US" sz="2160" b="1" dirty="0">
                <a:solidFill>
                  <a:srgbClr val="D71B60"/>
                </a:solidFill>
              </a:rPr>
              <a:t>novel malware families</a:t>
            </a:r>
            <a:endParaRPr lang="en-US" sz="2160" dirty="0">
              <a:solidFill>
                <a:srgbClr val="D71B60"/>
              </a:solidFill>
            </a:endParaRPr>
          </a:p>
        </p:txBody>
      </p:sp>
      <p:sp>
        <p:nvSpPr>
          <p:cNvPr id="12" name="Google Shape;68;p15">
            <a:extLst>
              <a:ext uri="{FF2B5EF4-FFF2-40B4-BE49-F238E27FC236}">
                <a16:creationId xmlns:a16="http://schemas.microsoft.com/office/drawing/2014/main" id="{CAE27E71-8707-5653-C07D-EEE7C67AB6DB}"/>
              </a:ext>
            </a:extLst>
          </p:cNvPr>
          <p:cNvSpPr txBox="1">
            <a:spLocks/>
          </p:cNvSpPr>
          <p:nvPr/>
        </p:nvSpPr>
        <p:spPr>
          <a:xfrm>
            <a:off x="567203" y="6142799"/>
            <a:ext cx="10224720" cy="447036"/>
          </a:xfrm>
          <a:prstGeom prst="rect">
            <a:avLst/>
          </a:prstGeom>
        </p:spPr>
        <p:txBody>
          <a:bodyPr spcFirstLastPara="1" wrap="square" lIns="109710" tIns="109710" rIns="109710" bIns="109710" anchor="t" anchorCtr="0">
            <a:normAutofit/>
          </a:bodyPr>
          <a:lstStyle>
            <a:lvl1pPr marL="171450" indent="-171450" algn="l" defTabSz="457200" rtl="0" eaLnBrk="1" latinLnBrk="0" hangingPunct="1">
              <a:spcBef>
                <a:spcPts val="0"/>
              </a:spcBef>
              <a:buFont typeface="Arial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075" indent="-171450" algn="l" defTabSz="457200" rtl="0" eaLnBrk="1" latinLnBrk="0" hangingPunct="1">
              <a:spcBef>
                <a:spcPts val="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5938" indent="-173038" algn="l" defTabSz="457200" rtl="0" eaLnBrk="1" latinLnBrk="0" hangingPunct="1">
              <a:spcBef>
                <a:spcPts val="0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spcBef>
                <a:spcPts val="0"/>
              </a:spcBef>
              <a:buFont typeface="Arial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5663" indent="-174625" algn="l" defTabSz="457200" rtl="0" eaLnBrk="1" latinLnBrk="0" hangingPunct="1">
              <a:spcBef>
                <a:spcPts val="0"/>
              </a:spcBef>
              <a:buFont typeface="Arial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>
              <a:buNone/>
            </a:pPr>
            <a:r>
              <a:rPr lang="en-US" sz="960" i="1" dirty="0"/>
              <a:t>This slide has been designed using resources from </a:t>
            </a:r>
            <a:r>
              <a:rPr lang="en-US" sz="960" i="1" dirty="0" err="1"/>
              <a:t>Flaticon.com</a:t>
            </a:r>
            <a:endParaRPr lang="en-US" sz="960" i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6CF042-B4B1-7B9E-6338-FCA7E7E8AC30}"/>
              </a:ext>
            </a:extLst>
          </p:cNvPr>
          <p:cNvGrpSpPr/>
          <p:nvPr/>
        </p:nvGrpSpPr>
        <p:grpSpPr>
          <a:xfrm>
            <a:off x="3415700" y="5169628"/>
            <a:ext cx="3013702" cy="877824"/>
            <a:chOff x="2437429" y="3876495"/>
            <a:chExt cx="2511418" cy="731520"/>
          </a:xfrm>
        </p:grpSpPr>
        <p:pic>
          <p:nvPicPr>
            <p:cNvPr id="14" name="Picture 13" descr="A cartoon of a person with her hands up&#10;&#10;Description automatically generated">
              <a:extLst>
                <a:ext uri="{FF2B5EF4-FFF2-40B4-BE49-F238E27FC236}">
                  <a16:creationId xmlns:a16="http://schemas.microsoft.com/office/drawing/2014/main" id="{F699678E-44CF-5892-BDD1-9CBB42DB1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7429" y="3876495"/>
              <a:ext cx="731520" cy="731520"/>
            </a:xfrm>
            <a:prstGeom prst="rect">
              <a:avLst/>
            </a:prstGeom>
          </p:spPr>
        </p:pic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9A3C501D-324A-BCA2-F9EB-FD500665BC83}"/>
                </a:ext>
              </a:extLst>
            </p:cNvPr>
            <p:cNvSpPr/>
            <p:nvPr/>
          </p:nvSpPr>
          <p:spPr>
            <a:xfrm>
              <a:off x="3241762" y="4181304"/>
              <a:ext cx="902752" cy="107167"/>
            </a:xfrm>
            <a:prstGeom prst="rightArrow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pic>
          <p:nvPicPr>
            <p:cNvPr id="17" name="Picture 16" descr="A cartoon of a child reading a book&#10;&#10;Description automatically generated">
              <a:extLst>
                <a:ext uri="{FF2B5EF4-FFF2-40B4-BE49-F238E27FC236}">
                  <a16:creationId xmlns:a16="http://schemas.microsoft.com/office/drawing/2014/main" id="{6DBC66C4-17E0-EC6E-3ED4-DB4528D96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7327" y="3876495"/>
              <a:ext cx="731520" cy="73152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8C2C3D8-9DF7-4BB5-FA33-A750DD5DFE06}"/>
              </a:ext>
            </a:extLst>
          </p:cNvPr>
          <p:cNvGrpSpPr/>
          <p:nvPr/>
        </p:nvGrpSpPr>
        <p:grpSpPr>
          <a:xfrm>
            <a:off x="3415700" y="3523351"/>
            <a:ext cx="3013702" cy="942878"/>
            <a:chOff x="2338417" y="2843042"/>
            <a:chExt cx="2511418" cy="78573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B570628-9ECC-79BF-D672-04EFF4503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8417" y="2897254"/>
              <a:ext cx="731520" cy="731520"/>
            </a:xfrm>
            <a:prstGeom prst="rect">
              <a:avLst/>
            </a:prstGeom>
          </p:spPr>
        </p:pic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450BE3D3-36A9-8204-B686-2AB8B457090D}"/>
                </a:ext>
              </a:extLst>
            </p:cNvPr>
            <p:cNvSpPr/>
            <p:nvPr/>
          </p:nvSpPr>
          <p:spPr>
            <a:xfrm>
              <a:off x="3142750" y="3206598"/>
              <a:ext cx="902752" cy="107167"/>
            </a:xfrm>
            <a:prstGeom prst="rightArrow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pic>
          <p:nvPicPr>
            <p:cNvPr id="23" name="Picture 22" descr="A skull and lightning bolt in a triangle&#10;&#10;Description automatically generated">
              <a:extLst>
                <a:ext uri="{FF2B5EF4-FFF2-40B4-BE49-F238E27FC236}">
                  <a16:creationId xmlns:a16="http://schemas.microsoft.com/office/drawing/2014/main" id="{3E9748F9-4CBC-AC6C-3FB4-A48FEE3A8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18315" y="2843042"/>
              <a:ext cx="731520" cy="731520"/>
            </a:xfrm>
            <a:prstGeom prst="rect">
              <a:avLst/>
            </a:prstGeom>
          </p:spPr>
        </p:pic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D7179-0097-650E-1718-6386E4382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172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42240E-B01A-555F-BCBA-6AFC9FDF98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435429"/>
            <a:ext cx="10972800" cy="1066379"/>
          </a:xfrm>
        </p:spPr>
        <p:txBody>
          <a:bodyPr/>
          <a:lstStyle/>
          <a:p>
            <a:r>
              <a:rPr lang="en-US" dirty="0"/>
              <a:t>Random Forest of Tensors (</a:t>
            </a:r>
            <a:r>
              <a:rPr lang="en-US" dirty="0" err="1"/>
              <a:t>RFoT</a:t>
            </a:r>
            <a:r>
              <a:rPr lang="en-US" dirty="0"/>
              <a:t>)</a:t>
            </a:r>
          </a:p>
          <a:p>
            <a:r>
              <a:rPr lang="en-US" sz="1867" b="0" dirty="0"/>
              <a:t>Bulk Semi-supervised Malware Family Classification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diagram of a cluster&#10;&#10;Description automatically generated">
            <a:extLst>
              <a:ext uri="{FF2B5EF4-FFF2-40B4-BE49-F238E27FC236}">
                <a16:creationId xmlns:a16="http://schemas.microsoft.com/office/drawing/2014/main" id="{8ADCF616-A1EF-9D1B-8B6C-ECAFEFD49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150" y="1599230"/>
            <a:ext cx="7274473" cy="44422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B71DDA-69C3-A522-EE2E-59F2A775BCC7}"/>
              </a:ext>
            </a:extLst>
          </p:cNvPr>
          <p:cNvSpPr txBox="1"/>
          <p:nvPr/>
        </p:nvSpPr>
        <p:spPr>
          <a:xfrm>
            <a:off x="609600" y="3674487"/>
            <a:ext cx="4736123" cy="201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33" dirty="0"/>
              <a:t>Tensors are useful!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33" dirty="0"/>
              <a:t>Semi-supervised methods do help!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33" dirty="0"/>
              <a:t>Low quantity of labelled data 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      </a:t>
            </a:r>
            <a:r>
              <a:rPr lang="en-US" sz="2133" b="1" dirty="0"/>
              <a:t>– no problem!</a:t>
            </a:r>
          </a:p>
        </p:txBody>
      </p:sp>
    </p:spTree>
    <p:extLst>
      <p:ext uri="{BB962C8B-B14F-4D97-AF65-F5344CB8AC3E}">
        <p14:creationId xmlns:p14="http://schemas.microsoft.com/office/powerpoint/2010/main" val="27799128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5A93E10-A462-D7CD-BF66-C256A9BDD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4">
            <a:extLst>
              <a:ext uri="{FF2B5EF4-FFF2-40B4-BE49-F238E27FC236}">
                <a16:creationId xmlns:a16="http://schemas.microsoft.com/office/drawing/2014/main" id="{6FE0FCD2-1317-B198-E578-5C60485FB575}"/>
              </a:ext>
            </a:extLst>
          </p:cNvPr>
          <p:cNvSpPr txBox="1">
            <a:spLocks/>
          </p:cNvSpPr>
          <p:nvPr/>
        </p:nvSpPr>
        <p:spPr>
          <a:xfrm>
            <a:off x="944560" y="486137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Distribute the Computation</a:t>
            </a:r>
            <a:endParaRPr lang="en-US" sz="4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93010-1224-8B45-F2D1-742A8E33B5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7BA115A-2DBF-85DF-29AC-87F37B437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86" t="6386" b="42068"/>
          <a:stretch/>
        </p:blipFill>
        <p:spPr>
          <a:xfrm>
            <a:off x="2496879" y="1285471"/>
            <a:ext cx="7054553" cy="50863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9FE92ED-A84D-0B97-9119-239E6D03095A}"/>
              </a:ext>
            </a:extLst>
          </p:cNvPr>
          <p:cNvSpPr/>
          <p:nvPr/>
        </p:nvSpPr>
        <p:spPr>
          <a:xfrm>
            <a:off x="2971637" y="2836717"/>
            <a:ext cx="6063559" cy="581681"/>
          </a:xfrm>
          <a:prstGeom prst="rect">
            <a:avLst/>
          </a:prstGeom>
          <a:solidFill>
            <a:schemeClr val="accent3">
              <a:lumMod val="20000"/>
              <a:lumOff val="80000"/>
              <a:alpha val="13572"/>
            </a:schemeClr>
          </a:solidFill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313F6D-23C7-C656-492A-FD5E802310A1}"/>
              </a:ext>
            </a:extLst>
          </p:cNvPr>
          <p:cNvSpPr/>
          <p:nvPr/>
        </p:nvSpPr>
        <p:spPr>
          <a:xfrm>
            <a:off x="2955918" y="3500840"/>
            <a:ext cx="6079278" cy="1143292"/>
          </a:xfrm>
          <a:prstGeom prst="rect">
            <a:avLst/>
          </a:prstGeom>
          <a:solidFill>
            <a:schemeClr val="accent3">
              <a:lumMod val="20000"/>
              <a:lumOff val="80000"/>
              <a:alpha val="13572"/>
            </a:schemeClr>
          </a:solidFill>
          <a:ln w="222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E1C4022-574F-8485-3ADC-FBDDD66E7DB1}"/>
              </a:ext>
            </a:extLst>
          </p:cNvPr>
          <p:cNvCxnSpPr/>
          <p:nvPr/>
        </p:nvCxnSpPr>
        <p:spPr>
          <a:xfrm>
            <a:off x="3893895" y="2663526"/>
            <a:ext cx="207593" cy="4211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1AE5CBF-E4CA-443B-F580-ABCC24DC52F4}"/>
              </a:ext>
            </a:extLst>
          </p:cNvPr>
          <p:cNvSpPr/>
          <p:nvPr/>
        </p:nvSpPr>
        <p:spPr>
          <a:xfrm>
            <a:off x="3332631" y="2198385"/>
            <a:ext cx="1122529" cy="4695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60" dirty="0"/>
              <a:t>Node 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E59035-970A-3AA5-0894-B09FAC12E540}"/>
              </a:ext>
            </a:extLst>
          </p:cNvPr>
          <p:cNvCxnSpPr>
            <a:cxnSpLocks/>
          </p:cNvCxnSpPr>
          <p:nvPr/>
        </p:nvCxnSpPr>
        <p:spPr>
          <a:xfrm flipH="1">
            <a:off x="7601625" y="2452657"/>
            <a:ext cx="741668" cy="3086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F574073-942A-E805-C79B-8E067B889BA8}"/>
              </a:ext>
            </a:extLst>
          </p:cNvPr>
          <p:cNvSpPr/>
          <p:nvPr/>
        </p:nvSpPr>
        <p:spPr>
          <a:xfrm>
            <a:off x="2472372" y="4726574"/>
            <a:ext cx="1122529" cy="4695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60" dirty="0"/>
              <a:t>Node 1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2363BB6-BA22-4EA4-7187-7E2AF6B29E8B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3033637" y="4345339"/>
            <a:ext cx="607397" cy="3812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1CB633C-F0E2-FE35-1226-17546389BACD}"/>
              </a:ext>
            </a:extLst>
          </p:cNvPr>
          <p:cNvSpPr/>
          <p:nvPr/>
        </p:nvSpPr>
        <p:spPr>
          <a:xfrm>
            <a:off x="4232948" y="5196107"/>
            <a:ext cx="1122529" cy="4695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60" dirty="0"/>
              <a:t>Node 2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DCF5B90-8F0C-9F93-3211-305A5377382B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4710224" y="4332069"/>
            <a:ext cx="83989" cy="864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5CCFF25-9EB0-B3E8-B6D3-3A9CB1B7CF03}"/>
              </a:ext>
            </a:extLst>
          </p:cNvPr>
          <p:cNvSpPr/>
          <p:nvPr/>
        </p:nvSpPr>
        <p:spPr>
          <a:xfrm>
            <a:off x="5904230" y="5218815"/>
            <a:ext cx="1122529" cy="4695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60" dirty="0"/>
              <a:t>Node 3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CF7529-3E2D-8368-0AF5-19BB09FF2DF3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5582817" y="4293817"/>
            <a:ext cx="882678" cy="9249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A2517554-3AA8-45B1-6CFB-9BA29BE32DD1}"/>
              </a:ext>
            </a:extLst>
          </p:cNvPr>
          <p:cNvSpPr/>
          <p:nvPr/>
        </p:nvSpPr>
        <p:spPr>
          <a:xfrm>
            <a:off x="7220764" y="5154407"/>
            <a:ext cx="1122529" cy="4695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60" dirty="0"/>
              <a:t>Node 4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736DA24-60B7-0BDB-E1FE-F4B2C5EB76B2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6836373" y="4078208"/>
            <a:ext cx="945655" cy="107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C1B0E61-9443-DDD9-D314-BA4CB90A8165}"/>
              </a:ext>
            </a:extLst>
          </p:cNvPr>
          <p:cNvSpPr/>
          <p:nvPr/>
        </p:nvSpPr>
        <p:spPr>
          <a:xfrm>
            <a:off x="9197531" y="5594247"/>
            <a:ext cx="1122529" cy="4695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60" dirty="0"/>
              <a:t>Node 5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325A01E-B941-51C5-F21B-B7AAFF3A5FC5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8813141" y="4518048"/>
            <a:ext cx="945655" cy="107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F840FAF-3DFC-8BC9-75D9-6F8A3514B3A0}"/>
              </a:ext>
            </a:extLst>
          </p:cNvPr>
          <p:cNvCxnSpPr>
            <a:cxnSpLocks/>
          </p:cNvCxnSpPr>
          <p:nvPr/>
        </p:nvCxnSpPr>
        <p:spPr>
          <a:xfrm flipH="1" flipV="1">
            <a:off x="4862624" y="4484469"/>
            <a:ext cx="83989" cy="864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6395295-A3BD-1D8F-B104-7814F425F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648" y="3465873"/>
            <a:ext cx="170703" cy="9449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E24A002-4310-C549-EE50-B0B1E0AFA090}"/>
              </a:ext>
            </a:extLst>
          </p:cNvPr>
          <p:cNvSpPr/>
          <p:nvPr/>
        </p:nvSpPr>
        <p:spPr>
          <a:xfrm>
            <a:off x="8018467" y="2262034"/>
            <a:ext cx="1122529" cy="4695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60" dirty="0"/>
              <a:t>Node 2</a:t>
            </a:r>
          </a:p>
        </p:txBody>
      </p:sp>
    </p:spTree>
    <p:extLst>
      <p:ext uri="{BB962C8B-B14F-4D97-AF65-F5344CB8AC3E}">
        <p14:creationId xmlns:p14="http://schemas.microsoft.com/office/powerpoint/2010/main" val="40524244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4F9AA6-47A0-C13E-5F94-272EFAAD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Experiments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E34F58-DAFE-EE52-49F9-EAF83235A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16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Using the EMBER-2018</a:t>
            </a:r>
            <a:r>
              <a:rPr lang="en-US" sz="2160" baseline="3000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[9]</a:t>
            </a:r>
            <a:r>
              <a:rPr lang="en-US" sz="216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 dataset, we randomly sample </a:t>
            </a:r>
            <a:r>
              <a:rPr lang="en-US" sz="2160" b="1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1,000 benign-ware, and malware specimens</a:t>
            </a:r>
            <a:r>
              <a:rPr lang="en-US" sz="2160" dirty="0">
                <a:solidFill>
                  <a:srgbClr val="2482CF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 </a:t>
            </a:r>
            <a:r>
              <a:rPr lang="en-US" sz="216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from families:</a:t>
            </a:r>
          </a:p>
          <a:p>
            <a:pPr lvl="1">
              <a:lnSpc>
                <a:spcPct val="150000"/>
              </a:lnSpc>
            </a:pPr>
            <a:r>
              <a:rPr lang="en-US" sz="1920" b="1" dirty="0" err="1">
                <a:solidFill>
                  <a:schemeClr val="accent5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Ramnit</a:t>
            </a:r>
            <a:r>
              <a:rPr lang="en-US" sz="192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, </a:t>
            </a:r>
            <a:r>
              <a:rPr lang="en-US" sz="1920" b="1" dirty="0" err="1">
                <a:solidFill>
                  <a:schemeClr val="accent6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Adposhel</a:t>
            </a:r>
            <a:r>
              <a:rPr lang="en-US" sz="1920" dirty="0">
                <a:solidFill>
                  <a:schemeClr val="accent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, </a:t>
            </a:r>
            <a:r>
              <a:rPr lang="en-US" sz="1920" b="1" dirty="0" err="1">
                <a:solidFill>
                  <a:srgbClr val="251D7D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Emotet</a:t>
            </a:r>
            <a:r>
              <a:rPr lang="en-US" sz="1920" dirty="0">
                <a:solidFill>
                  <a:schemeClr val="accent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,</a:t>
            </a:r>
            <a:r>
              <a:rPr lang="en-US" sz="192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 </a:t>
            </a:r>
            <a:r>
              <a:rPr lang="en-US" sz="192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zusy</a:t>
            </a:r>
            <a:endParaRPr lang="en-US" sz="1920" dirty="0">
              <a:latin typeface="Arial" panose="020B0604020202020204" pitchFamily="34" charset="0"/>
              <a:ea typeface="Source Sans Pro" panose="020B0503030403020204" pitchFamily="34" charset="0"/>
              <a:cs typeface="Times"/>
            </a:endParaRPr>
          </a:p>
          <a:p>
            <a:pPr lvl="1">
              <a:lnSpc>
                <a:spcPct val="150000"/>
              </a:lnSpc>
            </a:pPr>
            <a:r>
              <a:rPr lang="en-US" sz="192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We select </a:t>
            </a:r>
            <a:r>
              <a:rPr lang="en-US" sz="1920" b="1" dirty="0" err="1">
                <a:solidFill>
                  <a:schemeClr val="accent5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Ramnit</a:t>
            </a:r>
            <a:r>
              <a:rPr lang="en-US" sz="1920" b="1" dirty="0">
                <a:solidFill>
                  <a:srgbClr val="D81B60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 </a:t>
            </a:r>
            <a:r>
              <a:rPr lang="en-US" sz="192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to represent a novel family.</a:t>
            </a:r>
          </a:p>
          <a:p>
            <a:endParaRPr lang="en-US" sz="192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C4619B-7111-ADBF-FDA8-01BC55C5C47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95A4DFF-57A3-5209-3111-FFA2FC1E5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56BE9B-CDC7-8EE7-F415-322D1ACC7435}"/>
              </a:ext>
            </a:extLst>
          </p:cNvPr>
          <p:cNvSpPr txBox="1"/>
          <p:nvPr/>
        </p:nvSpPr>
        <p:spPr>
          <a:xfrm>
            <a:off x="811936" y="6139294"/>
            <a:ext cx="3417923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0" i="1" baseline="3000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*</a:t>
            </a:r>
            <a:r>
              <a:rPr lang="en-US" sz="1320" i="1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Area Under the Curve of Risk-Coverage</a:t>
            </a:r>
            <a:r>
              <a:rPr lang="en-US" sz="1320" baseline="3000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[10]</a:t>
            </a:r>
            <a:endParaRPr lang="en-US" sz="132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7C6C70-04AE-42B4-D6B1-6273C4B1F369}"/>
              </a:ext>
            </a:extLst>
          </p:cNvPr>
          <p:cNvCxnSpPr>
            <a:cxnSpLocks/>
          </p:cNvCxnSpPr>
          <p:nvPr/>
        </p:nvCxnSpPr>
        <p:spPr>
          <a:xfrm>
            <a:off x="5515010" y="3595904"/>
            <a:ext cx="0" cy="2093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4376F18-CEA8-514C-9087-51D47B264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533" y="1793605"/>
            <a:ext cx="4476010" cy="2143621"/>
          </a:xfrm>
          <a:prstGeom prst="rect">
            <a:avLst/>
          </a:prstGeom>
        </p:spPr>
      </p:pic>
      <p:pic>
        <p:nvPicPr>
          <p:cNvPr id="14" name="Picture 13" descr="A table with numbers and a few black text&#10;&#10;Description automatically generated with medium confidence">
            <a:extLst>
              <a:ext uri="{FF2B5EF4-FFF2-40B4-BE49-F238E27FC236}">
                <a16:creationId xmlns:a16="http://schemas.microsoft.com/office/drawing/2014/main" id="{F5362EF4-CD37-E8CD-B609-496E5C80A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462" y="3989595"/>
            <a:ext cx="4996926" cy="23572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91D3DF-7D22-7D9D-924A-7EE45AB7CEE2}"/>
              </a:ext>
            </a:extLst>
          </p:cNvPr>
          <p:cNvSpPr txBox="1"/>
          <p:nvPr/>
        </p:nvSpPr>
        <p:spPr>
          <a:xfrm>
            <a:off x="811936" y="4320260"/>
            <a:ext cx="5559802" cy="2308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60" b="1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We achieve AURC</a:t>
            </a:r>
            <a:r>
              <a:rPr lang="en-US" sz="2160" b="1" baseline="3000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*</a:t>
            </a:r>
            <a:r>
              <a:rPr lang="en-US" sz="2160" b="1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 score of 0.02  </a:t>
            </a:r>
            <a:r>
              <a:rPr lang="en-US" sz="216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At ~84% coverage: ~0.975 F1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Correctly identify ~100% of </a:t>
            </a:r>
            <a:r>
              <a:rPr lang="en-US" sz="1920" b="1" dirty="0" err="1">
                <a:solidFill>
                  <a:schemeClr val="accent5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Ramnit</a:t>
            </a:r>
            <a:r>
              <a:rPr lang="en-US" sz="1920" b="1" dirty="0">
                <a:solidFill>
                  <a:srgbClr val="D81B60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 </a:t>
            </a:r>
            <a:r>
              <a:rPr lang="en-US" sz="192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as novel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0" dirty="0">
                <a:latin typeface="Arial" panose="020B0604020202020204" pitchFamily="34" charset="0"/>
                <a:ea typeface="Source Sans Pro" panose="020B0503030403020204" pitchFamily="34" charset="0"/>
                <a:cs typeface="Times"/>
              </a:rPr>
              <a:t>Surpasses supervised and semi-supervised baselines </a:t>
            </a:r>
          </a:p>
        </p:txBody>
      </p:sp>
    </p:spTree>
    <p:extLst>
      <p:ext uri="{BB962C8B-B14F-4D97-AF65-F5344CB8AC3E}">
        <p14:creationId xmlns:p14="http://schemas.microsoft.com/office/powerpoint/2010/main" val="15540723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AADA1-6F53-13A0-D4F8-4067A95DA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321EF9-F28C-AE9E-986F-10871B3B2CF7}"/>
              </a:ext>
            </a:extLst>
          </p:cNvPr>
          <p:cNvSpPr txBox="1"/>
          <p:nvPr/>
        </p:nvSpPr>
        <p:spPr>
          <a:xfrm>
            <a:off x="838199" y="1585732"/>
            <a:ext cx="10710339" cy="34958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Malware Clustering (e.g. DocEng’25 author </a:t>
            </a:r>
            <a:r>
              <a:rPr lang="en-US" sz="3200" dirty="0" err="1">
                <a:cs typeface="Arial" panose="020B0604020202020204" pitchFamily="34" charset="0"/>
              </a:rPr>
              <a:t>Raguvir</a:t>
            </a:r>
            <a:r>
              <a:rPr lang="en-US" sz="3200" dirty="0">
                <a:cs typeface="Arial" panose="020B0604020202020204" pitchFamily="34" charset="0"/>
              </a:rPr>
              <a:t>)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Did we mention labelled datasets?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Software Metrics applied to malware source code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Characterizing Ransomware Behavior in Active Director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Symbolic Execution applied to malware analysis 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Compression and Similarity</a:t>
            </a: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D7BE317E-2924-C759-ACB2-EB11587B4156}"/>
              </a:ext>
            </a:extLst>
          </p:cNvPr>
          <p:cNvSpPr txBox="1">
            <a:spLocks/>
          </p:cNvSpPr>
          <p:nvPr/>
        </p:nvSpPr>
        <p:spPr>
          <a:xfrm>
            <a:off x="944560" y="486137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New and Ongoing, part 1</a:t>
            </a:r>
            <a:endParaRPr lang="en-US" sz="4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6ABC6C-3772-C99A-AC16-925E53BABE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642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15EB0-1202-33AD-2CCB-BFDA7F6BC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8BB671-717E-E903-AB4A-3AAEA5CE2B53}"/>
              </a:ext>
            </a:extLst>
          </p:cNvPr>
          <p:cNvSpPr txBox="1"/>
          <p:nvPr/>
        </p:nvSpPr>
        <p:spPr>
          <a:xfrm>
            <a:off x="838199" y="1585732"/>
            <a:ext cx="10710339" cy="38985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Future Work in Malware Analysis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Look at those dynamic analysis questions where tensor decomposition and deep learning could be applied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Make sure these ideas work at scale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But there is doubt over how much we can gain beyond static analysis!</a:t>
            </a:r>
          </a:p>
          <a:p>
            <a:pPr lvl="1">
              <a:spcBef>
                <a:spcPts val="650"/>
              </a:spcBef>
            </a:pP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3A12F904-C950-8DB3-AD7E-EFBBE1EC3869}"/>
              </a:ext>
            </a:extLst>
          </p:cNvPr>
          <p:cNvSpPr txBox="1">
            <a:spLocks/>
          </p:cNvSpPr>
          <p:nvPr/>
        </p:nvSpPr>
        <p:spPr>
          <a:xfrm>
            <a:off x="944560" y="486137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New and Ongoing, part 2</a:t>
            </a:r>
            <a:endParaRPr lang="en-US" sz="4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C9229E-C06F-7EE7-1B72-CB74BD338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0870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057AD-7AFD-9298-596E-13C54F935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8E6174-BA78-A013-150E-D6F1CE08028B}"/>
              </a:ext>
            </a:extLst>
          </p:cNvPr>
          <p:cNvSpPr txBox="1"/>
          <p:nvPr/>
        </p:nvSpPr>
        <p:spPr>
          <a:xfrm>
            <a:off x="838199" y="1585732"/>
            <a:ext cx="10710339" cy="34958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AI generated code, oh my!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Can it be trusted? </a:t>
            </a:r>
          </a:p>
          <a:p>
            <a:pPr marL="1257300" lvl="2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No, not yet, and not fully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Are programmers obsolete?</a:t>
            </a:r>
          </a:p>
          <a:p>
            <a:pPr marL="1257300" lvl="2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Only if they were already incompetent!</a:t>
            </a:r>
          </a:p>
          <a:p>
            <a:pPr lvl="1">
              <a:spcBef>
                <a:spcPts val="650"/>
              </a:spcBef>
            </a:pP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E72E6AE1-D3C7-D5AA-E11C-EA9B632CBEBC}"/>
              </a:ext>
            </a:extLst>
          </p:cNvPr>
          <p:cNvSpPr txBox="1">
            <a:spLocks/>
          </p:cNvSpPr>
          <p:nvPr/>
        </p:nvSpPr>
        <p:spPr>
          <a:xfrm>
            <a:off x="944560" y="486137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New and Ongoing, part 3</a:t>
            </a:r>
            <a:endParaRPr lang="en-US" sz="4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680D27-36CD-CF2E-2872-F97738C79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4783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A35308-F7A1-4512-98A5-0080228A9A67}"/>
              </a:ext>
            </a:extLst>
          </p:cNvPr>
          <p:cNvSpPr txBox="1"/>
          <p:nvPr/>
        </p:nvSpPr>
        <p:spPr>
          <a:xfrm>
            <a:off x="838199" y="1585732"/>
            <a:ext cx="10710339" cy="39882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Charles wishes he had learned more linear algebra </a:t>
            </a:r>
            <a:r>
              <a:rPr lang="en-US" sz="3200" dirty="0"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US" sz="1600" dirty="0">
              <a:cs typeface="Arial" panose="020B0604020202020204" pitchFamily="34" charset="0"/>
            </a:endParaRP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But students know enough about machine learning (so Charles does not need to)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Great help to focus on mission and concerns of sponsor(s)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Dealing with malware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Dealing with large amounts of heterogeneous data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F87D2284-E7E0-45B0-B0BA-CFAAD22FB9C5}"/>
              </a:ext>
            </a:extLst>
          </p:cNvPr>
          <p:cNvSpPr txBox="1">
            <a:spLocks/>
          </p:cNvSpPr>
          <p:nvPr/>
        </p:nvSpPr>
        <p:spPr>
          <a:xfrm>
            <a:off x="944560" y="486137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latin typeface="Oswald" panose="02000303000000000000" pitchFamily="2" charset="0"/>
              </a:rPr>
              <a:t>Preliminary</a:t>
            </a:r>
            <a:r>
              <a:rPr lang="en-US" sz="4800" dirty="0">
                <a:latin typeface="Oswald" panose="02000303000000000000" pitchFamily="2" charset="0"/>
              </a:rPr>
              <a:t> Conclusions</a:t>
            </a:r>
            <a:endParaRPr lang="en-US" sz="4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8B2F1-5FC6-207F-DA1C-8D24BC5A7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299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ABD65-12A3-43AC-5792-BA6F95375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396BF4-A4F2-F322-558E-1351075D49C6}"/>
              </a:ext>
            </a:extLst>
          </p:cNvPr>
          <p:cNvSpPr txBox="1"/>
          <p:nvPr/>
        </p:nvSpPr>
        <p:spPr>
          <a:xfrm>
            <a:off x="838199" y="1585732"/>
            <a:ext cx="10710339" cy="42344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1600" dirty="0">
              <a:cs typeface="Arial" panose="020B0604020202020204" pitchFamily="34" charset="0"/>
            </a:endParaRPr>
          </a:p>
          <a:p>
            <a:pPr marL="914400" lvl="1" indent="-4572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If you have data, you can analyze that data, do statistics, and in general be a scientist!</a:t>
            </a:r>
          </a:p>
          <a:p>
            <a:pPr marL="914400" lvl="1" indent="-4572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Several web sites make cyber data available, but</a:t>
            </a:r>
          </a:p>
          <a:p>
            <a:pPr marL="1371600" lvl="2" indent="-4572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  <a:hlinkClick r:id="rId3"/>
              </a:rPr>
              <a:t>SecRepo.com </a:t>
            </a:r>
            <a:r>
              <a:rPr lang="en-US" sz="3200" dirty="0">
                <a:cs typeface="Arial" panose="020B0604020202020204" pitchFamily="34" charset="0"/>
              </a:rPr>
              <a:t>- Samples of Security Related Data has a lot of variety, but thin on documents</a:t>
            </a:r>
          </a:p>
          <a:p>
            <a:pPr marL="1371600" lvl="2" indent="-4572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  <a:hlinkClick r:id="rId4"/>
              </a:rPr>
              <a:t>VirusTotal.com </a:t>
            </a:r>
            <a:r>
              <a:rPr lang="en-US" sz="3200" dirty="0">
                <a:cs typeface="Arial" panose="020B0604020202020204" pitchFamily="34" charset="0"/>
              </a:rPr>
              <a:t>– lots of malware, but expensive</a:t>
            </a:r>
          </a:p>
          <a:p>
            <a:pPr marL="1371600" lvl="2" indent="-4572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  <a:hlinkClick r:id="rId5"/>
              </a:rPr>
              <a:t>IEEE </a:t>
            </a:r>
            <a:r>
              <a:rPr lang="en-US" sz="3200" dirty="0" err="1">
                <a:cs typeface="Arial" panose="020B0604020202020204" pitchFamily="34" charset="0"/>
                <a:hlinkClick r:id="rId5"/>
              </a:rPr>
              <a:t>DataPort</a:t>
            </a:r>
            <a:r>
              <a:rPr lang="en-US" sz="3200" dirty="0">
                <a:cs typeface="Arial" panose="020B0604020202020204" pitchFamily="34" charset="0"/>
                <a:hlinkClick r:id="rId5"/>
              </a:rPr>
              <a:t> </a:t>
            </a:r>
            <a:r>
              <a:rPr lang="en-US" sz="3200" dirty="0">
                <a:cs typeface="Arial" panose="020B0604020202020204" pitchFamily="34" charset="0"/>
              </a:rPr>
              <a:t>– has lots of data </a:t>
            </a:r>
            <a:r>
              <a:rPr lang="en-US" sz="3200" dirty="0"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D5F5556F-84FA-0E61-475A-FBCD7B94C22B}"/>
              </a:ext>
            </a:extLst>
          </p:cNvPr>
          <p:cNvSpPr txBox="1">
            <a:spLocks/>
          </p:cNvSpPr>
          <p:nvPr/>
        </p:nvSpPr>
        <p:spPr>
          <a:xfrm>
            <a:off x="944560" y="486137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1.  Datasets for Cybersecurity Research</a:t>
            </a:r>
            <a:endParaRPr lang="en-US" sz="4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310D6-6DD9-EA7D-6B19-539493A1B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2449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4B1B7-D94E-6E6F-A0DC-246E5EF1F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6988D5-6160-A2A2-793C-90AD086D49A9}"/>
              </a:ext>
            </a:extLst>
          </p:cNvPr>
          <p:cNvSpPr txBox="1"/>
          <p:nvPr/>
        </p:nvSpPr>
        <p:spPr>
          <a:xfrm>
            <a:off x="838199" y="1585732"/>
            <a:ext cx="10710339" cy="38985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Important that doctoral students learn about white papers and grants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Taking a full-time position before finishing your dissertation can be a really good idea!  Or bad!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3200" dirty="0">
              <a:cs typeface="Arial" panose="020B0604020202020204" pitchFamily="34" charset="0"/>
            </a:endParaRP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3200" dirty="0">
              <a:cs typeface="Arial" panose="020B0604020202020204" pitchFamily="34" charset="0"/>
            </a:endParaRP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3D70CFE0-D1CA-DBE2-4FC1-700DC5D0E562}"/>
              </a:ext>
            </a:extLst>
          </p:cNvPr>
          <p:cNvSpPr txBox="1">
            <a:spLocks/>
          </p:cNvSpPr>
          <p:nvPr/>
        </p:nvSpPr>
        <p:spPr>
          <a:xfrm>
            <a:off x="944560" y="486137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Closing Remarks</a:t>
            </a:r>
            <a:endParaRPr lang="en-US" sz="4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11ED02-01A0-EDDB-0C7E-1A6ED163D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5784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D5E63-2F93-7E2F-679E-8F5AE39DE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43817E-83BA-7D97-A1DA-AA1DAF98FEB7}"/>
              </a:ext>
            </a:extLst>
          </p:cNvPr>
          <p:cNvSpPr txBox="1"/>
          <p:nvPr/>
        </p:nvSpPr>
        <p:spPr>
          <a:xfrm>
            <a:off x="838199" y="1585732"/>
            <a:ext cx="5486401" cy="39882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Credit once again to </a:t>
            </a:r>
            <a:r>
              <a:rPr lang="en-US" sz="3200">
                <a:cs typeface="Arial" panose="020B0604020202020204" pitchFamily="34" charset="0"/>
              </a:rPr>
              <a:t>our hard-working </a:t>
            </a:r>
            <a:r>
              <a:rPr lang="en-US" sz="3200" dirty="0">
                <a:cs typeface="Arial" panose="020B0604020202020204" pitchFamily="34" charset="0"/>
              </a:rPr>
              <a:t>students!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nicholas@umbc.edu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3200" dirty="0">
              <a:cs typeface="Arial" panose="020B0604020202020204" pitchFamily="34" charset="0"/>
            </a:endParaRP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3200" dirty="0">
              <a:cs typeface="Arial" panose="020B0604020202020204" pitchFamily="34" charset="0"/>
            </a:endParaRP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3200" dirty="0">
              <a:cs typeface="Arial" panose="020B0604020202020204" pitchFamily="34" charset="0"/>
            </a:endParaRP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29FFDAFA-FF67-5FA9-BAC9-83A611D9E263}"/>
              </a:ext>
            </a:extLst>
          </p:cNvPr>
          <p:cNvSpPr txBox="1">
            <a:spLocks/>
          </p:cNvSpPr>
          <p:nvPr/>
        </p:nvSpPr>
        <p:spPr>
          <a:xfrm>
            <a:off x="944560" y="486137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Thank you!  Questions?</a:t>
            </a:r>
            <a:endParaRPr lang="en-US" sz="4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91CE2E-8BA4-A440-D671-BFD51002A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  <p:pic>
        <p:nvPicPr>
          <p:cNvPr id="3" name="Picture 2" descr="A cartoon of a person in a suit&#10;&#10;AI-generated content may be incorrect.">
            <a:extLst>
              <a:ext uri="{FF2B5EF4-FFF2-40B4-BE49-F238E27FC236}">
                <a16:creationId xmlns:a16="http://schemas.microsoft.com/office/drawing/2014/main" id="{2BBDE340-B367-3E7F-540E-B1C9170B0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400" y="1585732"/>
            <a:ext cx="29972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86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3CDC1-A3FE-562E-B754-1705B153E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5F40B5-3F0D-3F97-DECA-24E0B04C5C38}"/>
              </a:ext>
            </a:extLst>
          </p:cNvPr>
          <p:cNvSpPr txBox="1"/>
          <p:nvPr/>
        </p:nvSpPr>
        <p:spPr>
          <a:xfrm>
            <a:off x="838199" y="1585732"/>
            <a:ext cx="10710339" cy="57349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14400" lvl="1" indent="-4572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Lots of malware is available for study, but </a:t>
            </a:r>
          </a:p>
          <a:p>
            <a:pPr marL="1371600" lvl="2" indent="-4572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Labeling that data is costly</a:t>
            </a:r>
          </a:p>
          <a:p>
            <a:pPr marL="1371600" lvl="2" indent="-4572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We want to study malware families, and malware varieties, rather than individual specimens</a:t>
            </a:r>
          </a:p>
          <a:p>
            <a:pPr marL="914400" lvl="1" indent="-4572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Building a malware repository can be complicated!  </a:t>
            </a:r>
          </a:p>
          <a:p>
            <a:pPr marL="1371600" lvl="2" indent="-4572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More than just a bunch of program files </a:t>
            </a:r>
            <a:r>
              <a:rPr lang="en-US" sz="3200" dirty="0"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</a:p>
          <a:p>
            <a:pPr marL="1371600" lvl="2" indent="-4572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  <a:sym typeface="Wingdings" panose="05000000000000000000" pitchFamily="2" charset="2"/>
              </a:rPr>
              <a:t>Compound docs - long-term interest of ours</a:t>
            </a:r>
          </a:p>
          <a:p>
            <a:pPr marL="1371600" lvl="2" indent="-4572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  <a:sym typeface="Wingdings" panose="05000000000000000000" pitchFamily="2" charset="2"/>
              </a:rPr>
              <a:t>Parallels to Information Retrieval abound</a:t>
            </a:r>
            <a:endParaRPr lang="en-US" sz="3200" dirty="0">
              <a:cs typeface="Arial" panose="020B0604020202020204" pitchFamily="34" charset="0"/>
            </a:endParaRPr>
          </a:p>
          <a:p>
            <a:pPr marL="1371600" lvl="2" indent="-4572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3200" dirty="0">
              <a:cs typeface="Arial" panose="020B0604020202020204" pitchFamily="34" charset="0"/>
            </a:endParaRPr>
          </a:p>
          <a:p>
            <a:pPr lvl="1">
              <a:spcBef>
                <a:spcPts val="650"/>
              </a:spcBef>
            </a:pPr>
            <a:r>
              <a:rPr lang="en-US" sz="3200" dirty="0">
                <a:cs typeface="Arial" panose="020B0604020202020204" pitchFamily="34" charset="0"/>
              </a:rPr>
              <a:t>	</a:t>
            </a: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F762936E-696C-ADFD-EF76-43A9C3168E91}"/>
              </a:ext>
            </a:extLst>
          </p:cNvPr>
          <p:cNvSpPr txBox="1">
            <a:spLocks/>
          </p:cNvSpPr>
          <p:nvPr/>
        </p:nvSpPr>
        <p:spPr>
          <a:xfrm>
            <a:off x="944560" y="486137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Datasets for Malware Research</a:t>
            </a:r>
            <a:endParaRPr lang="en-US" sz="4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62D6E-1382-4B5B-4F87-CD5D77C26B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834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DECFB-8954-3D3D-AB06-A4121BC6D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925F04-AA87-E614-9100-6D7F26F1B82C}"/>
              </a:ext>
            </a:extLst>
          </p:cNvPr>
          <p:cNvSpPr txBox="1"/>
          <p:nvPr/>
        </p:nvSpPr>
        <p:spPr>
          <a:xfrm>
            <a:off x="843229" y="1585732"/>
            <a:ext cx="10710339" cy="22416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Is a given binary malicious or benign?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If malicious, what form of malware is it, or to which malware family does it belong?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A malware classifier will answer such questions</a:t>
            </a: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7D791C7D-9328-11A9-1FB7-4CE74602402F}"/>
              </a:ext>
            </a:extLst>
          </p:cNvPr>
          <p:cNvSpPr txBox="1">
            <a:spLocks/>
          </p:cNvSpPr>
          <p:nvPr/>
        </p:nvSpPr>
        <p:spPr>
          <a:xfrm>
            <a:off x="944560" y="486137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Questions Related to Malware</a:t>
            </a:r>
            <a:endParaRPr lang="en-US" sz="4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4A17A-C630-5773-D9AC-F93D7EB55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219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AADD1-E9BC-354E-7B9E-6D46E213E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717BCB-EF27-1E7A-A02F-411D62FF422F}"/>
              </a:ext>
            </a:extLst>
          </p:cNvPr>
          <p:cNvSpPr txBox="1"/>
          <p:nvPr/>
        </p:nvSpPr>
        <p:spPr>
          <a:xfrm>
            <a:off x="843229" y="1585732"/>
            <a:ext cx="10710339" cy="37189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A </a:t>
            </a:r>
            <a:r>
              <a:rPr lang="en-US" sz="3200" i="1" dirty="0">
                <a:cs typeface="Arial" panose="020B0604020202020204" pitchFamily="34" charset="0"/>
              </a:rPr>
              <a:t>malware classifier </a:t>
            </a:r>
            <a:r>
              <a:rPr lang="en-US" sz="3200" dirty="0">
                <a:cs typeface="Arial" panose="020B0604020202020204" pitchFamily="34" charset="0"/>
              </a:rPr>
              <a:t>tries to say whether a given binary is malicious or benign, and if malicious, what form of malware is it, or to which malware family it belongs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Lots of malware classifiers are available, or you can have one built for you!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But that raises the question:  How well is your malware classifier working?  How do you know?</a:t>
            </a: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AA1B6AAB-8515-BA02-C16B-D112F445C1A6}"/>
              </a:ext>
            </a:extLst>
          </p:cNvPr>
          <p:cNvSpPr txBox="1">
            <a:spLocks/>
          </p:cNvSpPr>
          <p:nvPr/>
        </p:nvSpPr>
        <p:spPr>
          <a:xfrm>
            <a:off x="944560" y="486137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Evaluation of Malware Classifiers</a:t>
            </a:r>
            <a:endParaRPr lang="en-US" sz="4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3FE1B9-9878-B292-2396-755F00E30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529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D0164-DCF1-98FA-D646-93606558B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E62D2B-78BF-911B-54CD-965AC7E89996}"/>
              </a:ext>
            </a:extLst>
          </p:cNvPr>
          <p:cNvSpPr txBox="1"/>
          <p:nvPr/>
        </p:nvSpPr>
        <p:spPr>
          <a:xfrm>
            <a:off x="843229" y="1585732"/>
            <a:ext cx="10710339" cy="54655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To evaluate a malware classifier, benchmark datasets including both positive and negative (i.e. malicious and benign) examples are needed.</a:t>
            </a:r>
          </a:p>
          <a:p>
            <a:pPr marL="342900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So, we need a principled way of building such datasets: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“</a:t>
            </a:r>
            <a:r>
              <a:rPr lang="en-US" sz="3200" dirty="0" err="1">
                <a:cs typeface="Arial" panose="020B0604020202020204" pitchFamily="34" charset="0"/>
              </a:rPr>
              <a:t>MalDICT</a:t>
            </a:r>
            <a:r>
              <a:rPr lang="en-US" sz="3200" dirty="0">
                <a:cs typeface="Arial" panose="020B0604020202020204" pitchFamily="34" charset="0"/>
              </a:rPr>
              <a:t>: Benchmark </a:t>
            </a:r>
            <a:r>
              <a:rPr lang="en-US" sz="3200" dirty="0" err="1">
                <a:cs typeface="Arial" panose="020B0604020202020204" pitchFamily="34" charset="0"/>
              </a:rPr>
              <a:t>Datsets</a:t>
            </a:r>
            <a:r>
              <a:rPr lang="en-US" sz="3200" dirty="0">
                <a:cs typeface="Arial" panose="020B0604020202020204" pitchFamily="34" charset="0"/>
              </a:rPr>
              <a:t> on Malware Behaviors, Platforms, Exploitation, and Packers”, R. Joyce, E. Raff, C. Nicholas, and J. Holt, CAMLIS, October 24-25, 2023 (</a:t>
            </a:r>
            <a:r>
              <a:rPr lang="en-US" sz="3200" dirty="0">
                <a:cs typeface="Arial" panose="020B0604020202020204" pitchFamily="34" charset="0"/>
                <a:hlinkClick r:id="rId3"/>
              </a:rPr>
              <a:t>link</a:t>
            </a:r>
            <a:r>
              <a:rPr lang="en-US" sz="3200" dirty="0">
                <a:cs typeface="Arial" panose="020B0604020202020204" pitchFamily="34" charset="0"/>
              </a:rPr>
              <a:t>)</a:t>
            </a: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and more recent work presented at KDD’25</a:t>
            </a:r>
          </a:p>
          <a:p>
            <a:pPr lvl="1">
              <a:spcBef>
                <a:spcPts val="650"/>
              </a:spcBef>
            </a:pPr>
            <a:endParaRPr lang="en-US" sz="3200" dirty="0">
              <a:cs typeface="Arial" panose="020B0604020202020204" pitchFamily="34" charset="0"/>
            </a:endParaRPr>
          </a:p>
          <a:p>
            <a:pPr marL="800100" lvl="1" indent="-3429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72D729FF-3E76-1713-0791-23308117E621}"/>
              </a:ext>
            </a:extLst>
          </p:cNvPr>
          <p:cNvSpPr txBox="1">
            <a:spLocks/>
          </p:cNvSpPr>
          <p:nvPr/>
        </p:nvSpPr>
        <p:spPr>
          <a:xfrm>
            <a:off x="944560" y="486137"/>
            <a:ext cx="10609008" cy="10995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1400" i="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400" i="0" kern="1200" cap="none" spc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4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600" b="1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Oswald" panose="02000303000000000000" pitchFamily="2" charset="0"/>
              </a:rPr>
              <a:t>Evaluation of Malware Classifiers</a:t>
            </a:r>
            <a:endParaRPr lang="en-US" sz="4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1429F3-8BDF-108C-D788-DE75E02E8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DocEng'25 Keynote 4 Sep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628521"/>
      </p:ext>
    </p:extLst>
  </p:cSld>
  <p:clrMapOvr>
    <a:masterClrMapping/>
  </p:clrMapOvr>
</p:sld>
</file>

<file path=ppt/theme/theme1.xml><?xml version="1.0" encoding="utf-8"?>
<a:theme xmlns:a="http://schemas.openxmlformats.org/drawingml/2006/main" name="NW Narrow Master">
  <a:themeElements>
    <a:clrScheme name="Booz Teal 2020 1">
      <a:dk1>
        <a:srgbClr val="000000"/>
      </a:dk1>
      <a:lt1>
        <a:srgbClr val="FFFFFF"/>
      </a:lt1>
      <a:dk2>
        <a:srgbClr val="035157"/>
      </a:dk2>
      <a:lt2>
        <a:srgbClr val="E7E6E6"/>
      </a:lt2>
      <a:accent1>
        <a:srgbClr val="035157"/>
      </a:accent1>
      <a:accent2>
        <a:srgbClr val="00A6B7"/>
      </a:accent2>
      <a:accent3>
        <a:srgbClr val="3AAD2C"/>
      </a:accent3>
      <a:accent4>
        <a:srgbClr val="233746"/>
      </a:accent4>
      <a:accent5>
        <a:srgbClr val="FD4538"/>
      </a:accent5>
      <a:accent6>
        <a:srgbClr val="CBDA00"/>
      </a:accent6>
      <a:hlink>
        <a:srgbClr val="035157"/>
      </a:hlink>
      <a:folHlink>
        <a:srgbClr val="00A6B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ue Wide" id="{10F0099C-0810-BB41-90AD-1F63919BC841}" vid="{8656D28F-4806-5F41-B3C9-70ECB0BF3439}"/>
    </a:ext>
  </a:extLst>
</a:theme>
</file>

<file path=ppt/theme/theme2.xml><?xml version="1.0" encoding="utf-8"?>
<a:theme xmlns:a="http://schemas.openxmlformats.org/drawingml/2006/main" name="Wide">
  <a:themeElements>
    <a:clrScheme name="Booz Teal 2020 1">
      <a:dk1>
        <a:srgbClr val="000000"/>
      </a:dk1>
      <a:lt1>
        <a:srgbClr val="FFFFFF"/>
      </a:lt1>
      <a:dk2>
        <a:srgbClr val="035157"/>
      </a:dk2>
      <a:lt2>
        <a:srgbClr val="E7E6E6"/>
      </a:lt2>
      <a:accent1>
        <a:srgbClr val="035157"/>
      </a:accent1>
      <a:accent2>
        <a:srgbClr val="00A6B7"/>
      </a:accent2>
      <a:accent3>
        <a:srgbClr val="3AAD2C"/>
      </a:accent3>
      <a:accent4>
        <a:srgbClr val="233746"/>
      </a:accent4>
      <a:accent5>
        <a:srgbClr val="FD4538"/>
      </a:accent5>
      <a:accent6>
        <a:srgbClr val="CBDA00"/>
      </a:accent6>
      <a:hlink>
        <a:srgbClr val="035157"/>
      </a:hlink>
      <a:folHlink>
        <a:srgbClr val="00A6B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ue Wide" id="{10F0099C-0810-BB41-90AD-1F63919BC841}" vid="{8F7C3291-94BA-6740-82AC-5C27491AD826}"/>
    </a:ext>
  </a:extLst>
</a:theme>
</file>

<file path=ppt/theme/theme3.xml><?xml version="1.0" encoding="utf-8"?>
<a:theme xmlns:a="http://schemas.openxmlformats.org/drawingml/2006/main" name="FC Master">
  <a:themeElements>
    <a:clrScheme name="Booz Teal 2020 1">
      <a:dk1>
        <a:srgbClr val="000000"/>
      </a:dk1>
      <a:lt1>
        <a:srgbClr val="FFFFFF"/>
      </a:lt1>
      <a:dk2>
        <a:srgbClr val="035157"/>
      </a:dk2>
      <a:lt2>
        <a:srgbClr val="E7E6E6"/>
      </a:lt2>
      <a:accent1>
        <a:srgbClr val="035157"/>
      </a:accent1>
      <a:accent2>
        <a:srgbClr val="00A6B7"/>
      </a:accent2>
      <a:accent3>
        <a:srgbClr val="3AAD2C"/>
      </a:accent3>
      <a:accent4>
        <a:srgbClr val="233746"/>
      </a:accent4>
      <a:accent5>
        <a:srgbClr val="FD4538"/>
      </a:accent5>
      <a:accent6>
        <a:srgbClr val="CBDA00"/>
      </a:accent6>
      <a:hlink>
        <a:srgbClr val="035157"/>
      </a:hlink>
      <a:folHlink>
        <a:srgbClr val="00A6B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ue Wide" id="{10F0099C-0810-BB41-90AD-1F63919BC841}" vid="{BE70AC8B-D6E7-B94E-8AC7-85D632CFA9C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52EAFC60EA644D89CDD2ACCEB8A353" ma:contentTypeVersion="2" ma:contentTypeDescription="Create a new document." ma:contentTypeScope="" ma:versionID="c1d2f310af316315cd6024a775da4ab4">
  <xsd:schema xmlns:xsd="http://www.w3.org/2001/XMLSchema" xmlns:xs="http://www.w3.org/2001/XMLSchema" xmlns:p="http://schemas.microsoft.com/office/2006/metadata/properties" xmlns:ns2="31ba15eb-e56f-4e4f-976c-80f596a12402" targetNamespace="http://schemas.microsoft.com/office/2006/metadata/properties" ma:root="true" ma:fieldsID="7e9103728444a118ef9e888459aef997" ns2:_="">
    <xsd:import namespace="31ba15eb-e56f-4e4f-976c-80f596a124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ba15eb-e56f-4e4f-976c-80f596a124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C97689-9C4A-49D5-A232-F4F3DED2ED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ba15eb-e56f-4e4f-976c-80f596a124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8E50967-35D6-4E12-870C-43779B7593C8}">
  <ds:schemaRefs>
    <ds:schemaRef ds:uri="31ba15eb-e56f-4e4f-976c-80f596a12402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C545FEB-9525-4078-A7EE-1B4FF2A49E9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de9faa6-9fe1-49b3-9a08-227a296b54a6}" enabled="1" method="Privileged" siteId="{d5fe813e-0caa-432a-b2ac-d555aa91bd1c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Blue Wide</Template>
  <TotalTime>28254</TotalTime>
  <Words>3235</Words>
  <Application>Microsoft Office PowerPoint</Application>
  <PresentationFormat>Widescreen</PresentationFormat>
  <Paragraphs>400</Paragraphs>
  <Slides>51</Slides>
  <Notes>30</Notes>
  <HiddenSlides>20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65" baseType="lpstr">
      <vt:lpstr>Acumin Pro</vt:lpstr>
      <vt:lpstr>Arial</vt:lpstr>
      <vt:lpstr>Bodoni MT Black</vt:lpstr>
      <vt:lpstr>Calibri</vt:lpstr>
      <vt:lpstr>Courier New</vt:lpstr>
      <vt:lpstr>Georgia</vt:lpstr>
      <vt:lpstr>LucidaGrande</vt:lpstr>
      <vt:lpstr>Oswald</vt:lpstr>
      <vt:lpstr>Oswald</vt:lpstr>
      <vt:lpstr>Rockwell</vt:lpstr>
      <vt:lpstr>Times New Roman</vt:lpstr>
      <vt:lpstr>NW Narrow Master</vt:lpstr>
      <vt:lpstr>Wide</vt:lpstr>
      <vt:lpstr>FC Master</vt:lpstr>
      <vt:lpstr>PowerPoint Presentation</vt:lpstr>
      <vt:lpstr>Issues in Document Security: Discovery, Research, and Experimental Analysis of Malware  (DREAM)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Tree Structure Features</vt:lpstr>
      <vt:lpstr>PowerPoint Presentation</vt:lpstr>
      <vt:lpstr>PowerPoint Presentation</vt:lpstr>
      <vt:lpstr>PDF Summary</vt:lpstr>
      <vt:lpstr>PowerPoint Presentation</vt:lpstr>
      <vt:lpstr>Who Needs More Linear Algebra?  Everybody!</vt:lpstr>
      <vt:lpstr>PowerPoint Presentation</vt:lpstr>
      <vt:lpstr>PowerPoint Presentation</vt:lpstr>
      <vt:lpstr>What can we do with Tensors?</vt:lpstr>
      <vt:lpstr>PowerPoint Presentation</vt:lpstr>
      <vt:lpstr>PowerPoint Presentation</vt:lpstr>
      <vt:lpstr>Hidden patterns?</vt:lpstr>
      <vt:lpstr>PowerPoint Presentation</vt:lpstr>
      <vt:lpstr>Find Identifying Patterns</vt:lpstr>
      <vt:lpstr>Selective Classification (Reject-option)</vt:lpstr>
      <vt:lpstr>PowerPoint Presentation</vt:lpstr>
      <vt:lpstr>PowerPoint Presentation</vt:lpstr>
      <vt:lpstr>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Nicholas</dc:creator>
  <cp:lastModifiedBy>Charles Nicholas</cp:lastModifiedBy>
  <cp:revision>284</cp:revision>
  <cp:lastPrinted>2016-11-21T14:15:42Z</cp:lastPrinted>
  <dcterms:created xsi:type="dcterms:W3CDTF">2020-05-20T16:36:08Z</dcterms:created>
  <dcterms:modified xsi:type="dcterms:W3CDTF">2025-11-03T23:29:30Z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0x0101004752EAFC60EA644D89CDD2ACCEB8A353</vt:lpwstr>
  </property>
</Properties>
</file>